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75" r:id="rId4"/>
    <p:sldId id="276" r:id="rId5"/>
    <p:sldId id="277" r:id="rId6"/>
    <p:sldId id="296" r:id="rId7"/>
    <p:sldId id="285" r:id="rId8"/>
    <p:sldId id="278" r:id="rId9"/>
    <p:sldId id="279" r:id="rId10"/>
    <p:sldId id="280" r:id="rId11"/>
    <p:sldId id="286" r:id="rId12"/>
    <p:sldId id="287" r:id="rId13"/>
    <p:sldId id="281" r:id="rId14"/>
    <p:sldId id="288" r:id="rId15"/>
    <p:sldId id="282" r:id="rId16"/>
    <p:sldId id="283" r:id="rId17"/>
    <p:sldId id="284" r:id="rId18"/>
    <p:sldId id="272" r:id="rId19"/>
    <p:sldId id="273" r:id="rId20"/>
    <p:sldId id="274" r:id="rId21"/>
    <p:sldId id="289" r:id="rId22"/>
    <p:sldId id="291" r:id="rId23"/>
    <p:sldId id="294" r:id="rId24"/>
    <p:sldId id="292" r:id="rId25"/>
    <p:sldId id="293" r:id="rId26"/>
    <p:sldId id="295"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970" autoAdjust="0"/>
  </p:normalViewPr>
  <p:slideViewPr>
    <p:cSldViewPr snapToGrid="0">
      <p:cViewPr varScale="1">
        <p:scale>
          <a:sx n="75" d="100"/>
          <a:sy n="75" d="100"/>
        </p:scale>
        <p:origin x="94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ofPieChart>
        <c:ofPieType val="pie"/>
        <c:varyColors val="1"/>
        <c:ser>
          <c:idx val="0"/>
          <c:order val="0"/>
          <c:tx>
            <c:strRef>
              <c:f>Sheet1!$B$1</c:f>
              <c:strCache>
                <c:ptCount val="1"/>
                <c:pt idx="0">
                  <c:v>销售额</c:v>
                </c:pt>
              </c:strCache>
            </c:strRef>
          </c:tx>
          <c:explosion val="2"/>
          <c:dPt>
            <c:idx val="0"/>
            <c:bubble3D val="0"/>
            <c:spPr>
              <a:solidFill>
                <a:schemeClr val="accent1">
                  <a:shade val="41000"/>
                </a:schemeClr>
              </a:solidFill>
              <a:ln w="19050">
                <a:solidFill>
                  <a:schemeClr val="lt1"/>
                </a:solidFill>
              </a:ln>
              <a:effectLst/>
            </c:spPr>
            <c:extLst>
              <c:ext xmlns:c16="http://schemas.microsoft.com/office/drawing/2014/chart" uri="{C3380CC4-5D6E-409C-BE32-E72D297353CC}">
                <c16:uniqueId val="{00000001-5D71-4D4F-B60E-5D66F832F68A}"/>
              </c:ext>
            </c:extLst>
          </c:dPt>
          <c:dPt>
            <c:idx val="1"/>
            <c:bubble3D val="0"/>
            <c:spPr>
              <a:solidFill>
                <a:schemeClr val="accent1">
                  <a:shade val="53000"/>
                </a:schemeClr>
              </a:solidFill>
              <a:ln w="19050">
                <a:solidFill>
                  <a:schemeClr val="lt1"/>
                </a:solidFill>
              </a:ln>
              <a:effectLst/>
            </c:spPr>
            <c:extLst>
              <c:ext xmlns:c16="http://schemas.microsoft.com/office/drawing/2014/chart" uri="{C3380CC4-5D6E-409C-BE32-E72D297353CC}">
                <c16:uniqueId val="{00000003-5D71-4D4F-B60E-5D66F832F68A}"/>
              </c:ext>
            </c:extLst>
          </c:dPt>
          <c:dPt>
            <c:idx val="2"/>
            <c:bubble3D val="0"/>
            <c:spPr>
              <a:solidFill>
                <a:schemeClr val="accent1">
                  <a:shade val="65000"/>
                </a:schemeClr>
              </a:solidFill>
              <a:ln w="19050">
                <a:solidFill>
                  <a:schemeClr val="lt1"/>
                </a:solidFill>
              </a:ln>
              <a:effectLst/>
            </c:spPr>
            <c:extLst>
              <c:ext xmlns:c16="http://schemas.microsoft.com/office/drawing/2014/chart" uri="{C3380CC4-5D6E-409C-BE32-E72D297353CC}">
                <c16:uniqueId val="{00000005-5D71-4D4F-B60E-5D66F832F68A}"/>
              </c:ext>
            </c:extLst>
          </c:dPt>
          <c:dPt>
            <c:idx val="3"/>
            <c:bubble3D val="0"/>
            <c:spPr>
              <a:solidFill>
                <a:schemeClr val="accent1">
                  <a:shade val="76000"/>
                </a:schemeClr>
              </a:solidFill>
              <a:ln w="19050">
                <a:solidFill>
                  <a:schemeClr val="lt1"/>
                </a:solidFill>
              </a:ln>
              <a:effectLst/>
            </c:spPr>
            <c:extLst>
              <c:ext xmlns:c16="http://schemas.microsoft.com/office/drawing/2014/chart" uri="{C3380CC4-5D6E-409C-BE32-E72D297353CC}">
                <c16:uniqueId val="{00000007-5D71-4D4F-B60E-5D66F832F68A}"/>
              </c:ext>
            </c:extLst>
          </c:dPt>
          <c:dPt>
            <c:idx val="4"/>
            <c:bubble3D val="0"/>
            <c:spPr>
              <a:solidFill>
                <a:schemeClr val="accent1">
                  <a:shade val="88000"/>
                </a:schemeClr>
              </a:solidFill>
              <a:ln w="19050">
                <a:solidFill>
                  <a:schemeClr val="lt1"/>
                </a:solidFill>
              </a:ln>
              <a:effectLst/>
            </c:spPr>
            <c:extLst>
              <c:ext xmlns:c16="http://schemas.microsoft.com/office/drawing/2014/chart" uri="{C3380CC4-5D6E-409C-BE32-E72D297353CC}">
                <c16:uniqueId val="{00000009-5D71-4D4F-B60E-5D66F832F68A}"/>
              </c:ext>
            </c:extLst>
          </c:dPt>
          <c:dPt>
            <c:idx val="5"/>
            <c:bubble3D val="0"/>
            <c:spPr>
              <a:solidFill>
                <a:schemeClr val="accent1"/>
              </a:solidFill>
              <a:ln w="19050">
                <a:solidFill>
                  <a:schemeClr val="lt1"/>
                </a:solidFill>
              </a:ln>
              <a:effectLst/>
            </c:spPr>
            <c:extLst>
              <c:ext xmlns:c16="http://schemas.microsoft.com/office/drawing/2014/chart" uri="{C3380CC4-5D6E-409C-BE32-E72D297353CC}">
                <c16:uniqueId val="{0000000B-5D71-4D4F-B60E-5D66F832F68A}"/>
              </c:ext>
            </c:extLst>
          </c:dPt>
          <c:dPt>
            <c:idx val="6"/>
            <c:bubble3D val="0"/>
            <c:spPr>
              <a:solidFill>
                <a:schemeClr val="accent1">
                  <a:tint val="89000"/>
                </a:schemeClr>
              </a:solidFill>
              <a:ln w="19050">
                <a:solidFill>
                  <a:schemeClr val="lt1"/>
                </a:solidFill>
              </a:ln>
              <a:effectLst/>
            </c:spPr>
            <c:extLst>
              <c:ext xmlns:c16="http://schemas.microsoft.com/office/drawing/2014/chart" uri="{C3380CC4-5D6E-409C-BE32-E72D297353CC}">
                <c16:uniqueId val="{0000000D-5D71-4D4F-B60E-5D66F832F68A}"/>
              </c:ext>
            </c:extLst>
          </c:dPt>
          <c:dPt>
            <c:idx val="7"/>
            <c:bubble3D val="0"/>
            <c:spPr>
              <a:solidFill>
                <a:schemeClr val="accent1">
                  <a:tint val="77000"/>
                </a:schemeClr>
              </a:solidFill>
              <a:ln w="19050">
                <a:solidFill>
                  <a:schemeClr val="lt1"/>
                </a:solidFill>
              </a:ln>
              <a:effectLst/>
            </c:spPr>
            <c:extLst>
              <c:ext xmlns:c16="http://schemas.microsoft.com/office/drawing/2014/chart" uri="{C3380CC4-5D6E-409C-BE32-E72D297353CC}">
                <c16:uniqueId val="{00000002-47C7-4208-8A09-5DE49E208CC4}"/>
              </c:ext>
            </c:extLst>
          </c:dPt>
          <c:dPt>
            <c:idx val="8"/>
            <c:bubble3D val="0"/>
            <c:spPr>
              <a:solidFill>
                <a:schemeClr val="accent1">
                  <a:tint val="65000"/>
                </a:schemeClr>
              </a:solidFill>
              <a:ln w="19050">
                <a:solidFill>
                  <a:schemeClr val="lt1"/>
                </a:solidFill>
              </a:ln>
              <a:effectLst/>
            </c:spPr>
            <c:extLst>
              <c:ext xmlns:c16="http://schemas.microsoft.com/office/drawing/2014/chart" uri="{C3380CC4-5D6E-409C-BE32-E72D297353CC}">
                <c16:uniqueId val="{00000011-5D71-4D4F-B60E-5D66F832F68A}"/>
              </c:ext>
            </c:extLst>
          </c:dPt>
          <c:dPt>
            <c:idx val="9"/>
            <c:bubble3D val="0"/>
            <c:spPr>
              <a:solidFill>
                <a:schemeClr val="accent1">
                  <a:tint val="54000"/>
                </a:schemeClr>
              </a:solidFill>
              <a:ln w="19050">
                <a:solidFill>
                  <a:schemeClr val="lt1"/>
                </a:solidFill>
              </a:ln>
              <a:effectLst/>
            </c:spPr>
            <c:extLst>
              <c:ext xmlns:c16="http://schemas.microsoft.com/office/drawing/2014/chart" uri="{C3380CC4-5D6E-409C-BE32-E72D297353CC}">
                <c16:uniqueId val="{00000013-5D71-4D4F-B60E-5D66F832F68A}"/>
              </c:ext>
            </c:extLst>
          </c:dPt>
          <c:dPt>
            <c:idx val="10"/>
            <c:bubble3D val="0"/>
            <c:spPr>
              <a:solidFill>
                <a:schemeClr val="accent1">
                  <a:tint val="42000"/>
                </a:schemeClr>
              </a:solidFill>
              <a:ln w="19050">
                <a:solidFill>
                  <a:schemeClr val="lt1"/>
                </a:solidFill>
              </a:ln>
              <a:effectLst/>
            </c:spPr>
            <c:extLst>
              <c:ext xmlns:c16="http://schemas.microsoft.com/office/drawing/2014/chart" uri="{C3380CC4-5D6E-409C-BE32-E72D297353CC}">
                <c16:uniqueId val="{00000015-5D71-4D4F-B60E-5D66F832F68A}"/>
              </c:ext>
            </c:extLst>
          </c:dPt>
          <c:dPt>
            <c:idx val="11"/>
            <c:bubble3D val="0"/>
            <c:spPr>
              <a:solidFill>
                <a:schemeClr val="accent1">
                  <a:tint val="30000"/>
                </a:schemeClr>
              </a:solidFill>
              <a:ln w="19050">
                <a:solidFill>
                  <a:schemeClr val="lt1"/>
                </a:solidFill>
              </a:ln>
              <a:effectLst/>
            </c:spPr>
            <c:extLst>
              <c:ext xmlns:c16="http://schemas.microsoft.com/office/drawing/2014/chart" uri="{C3380CC4-5D6E-409C-BE32-E72D297353CC}">
                <c16:uniqueId val="{00000001-47C7-4208-8A09-5DE49E208CC4}"/>
              </c:ext>
            </c:extLst>
          </c:dPt>
          <c:dLbls>
            <c:dLbl>
              <c:idx val="7"/>
              <c:layout>
                <c:manualLayout>
                  <c:x val="-6.2500000000000003E-3"/>
                  <c:y val="-2.578124841404722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2-47C7-4208-8A09-5DE49E208CC4}"/>
                </c:ext>
              </c:extLst>
            </c:dLbl>
            <c:dLbl>
              <c:idx val="11"/>
              <c:tx>
                <c:rich>
                  <a:bodyPr/>
                  <a:lstStyle/>
                  <a:p>
                    <a:r>
                      <a:rPr lang="en-US" altLang="zh-CN" baseline="0"/>
                      <a:t>&lt;=70
</a:t>
                    </a:r>
                    <a:fld id="{5C9AF38E-4BE5-4DDA-9D37-1A344B5BF1EF}" type="PERCENTAGE">
                      <a:rPr lang="en-US" altLang="zh-CN" baseline="0"/>
                      <a:pPr/>
                      <a:t>[百分比]</a:t>
                    </a:fld>
                    <a:endParaRPr lang="en-US" altLang="zh-CN" baseline="0"/>
                  </a:p>
                </c:rich>
              </c:tx>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47C7-4208-8A09-5DE49E208CC4}"/>
                </c:ext>
              </c:extLst>
            </c:dLbl>
            <c:spPr>
              <a:solidFill>
                <a:prstClr val="white"/>
              </a:solidFill>
              <a:ln>
                <a:noFill/>
              </a:ln>
              <a:effectLst/>
            </c:spPr>
            <c:txPr>
              <a:bodyPr rot="0" spcFirstLastPara="1" vertOverflow="clip" horzOverflow="clip" vert="horz" wrap="square" lIns="36576" tIns="18288" rIns="36576" bIns="18288" anchor="ctr" anchorCtr="1">
                <a:spAutoFit/>
              </a:bodyPr>
              <a:lstStyle/>
              <a:p>
                <a:pPr>
                  <a:defRPr sz="1600" b="0" i="0" u="none" strike="noStrike" kern="1200" baseline="0">
                    <a:solidFill>
                      <a:schemeClr val="dk1">
                        <a:lumMod val="65000"/>
                        <a:lumOff val="35000"/>
                      </a:schemeClr>
                    </a:solidFill>
                    <a:latin typeface="Times New Roman" panose="02020603050405020304" pitchFamily="18" charset="0"/>
                    <a:ea typeface="+mn-ea"/>
                    <a:cs typeface="Times New Roman" panose="02020603050405020304" pitchFamily="18" charset="0"/>
                  </a:defRPr>
                </a:pPr>
                <a:endParaRPr lang="zh-CN"/>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Sheet1!$A$2:$A$12</c:f>
              <c:strCache>
                <c:ptCount val="11"/>
                <c:pt idx="0">
                  <c:v>70-80</c:v>
                </c:pt>
                <c:pt idx="1">
                  <c:v>80-90</c:v>
                </c:pt>
                <c:pt idx="2">
                  <c:v>90-100</c:v>
                </c:pt>
                <c:pt idx="3">
                  <c:v>100-110</c:v>
                </c:pt>
                <c:pt idx="4">
                  <c:v>&gt;=110</c:v>
                </c:pt>
                <c:pt idx="5">
                  <c:v>&lt;=20</c:v>
                </c:pt>
                <c:pt idx="6">
                  <c:v>20-30</c:v>
                </c:pt>
                <c:pt idx="7">
                  <c:v>30-40</c:v>
                </c:pt>
                <c:pt idx="8">
                  <c:v>40-50</c:v>
                </c:pt>
                <c:pt idx="9">
                  <c:v>50-60</c:v>
                </c:pt>
                <c:pt idx="10">
                  <c:v>60-70</c:v>
                </c:pt>
              </c:strCache>
            </c:strRef>
          </c:cat>
          <c:val>
            <c:numRef>
              <c:f>Sheet1!$B$2:$B$12</c:f>
              <c:numCache>
                <c:formatCode>0%</c:formatCode>
                <c:ptCount val="11"/>
                <c:pt idx="0">
                  <c:v>0.13</c:v>
                </c:pt>
                <c:pt idx="1">
                  <c:v>0.18</c:v>
                </c:pt>
                <c:pt idx="2">
                  <c:v>0.22</c:v>
                </c:pt>
                <c:pt idx="3">
                  <c:v>0.17</c:v>
                </c:pt>
                <c:pt idx="4">
                  <c:v>0.09</c:v>
                </c:pt>
                <c:pt idx="5">
                  <c:v>0.05</c:v>
                </c:pt>
                <c:pt idx="6">
                  <c:v>0.06</c:v>
                </c:pt>
                <c:pt idx="7">
                  <c:v>0.02</c:v>
                </c:pt>
                <c:pt idx="8">
                  <c:v>0.02</c:v>
                </c:pt>
                <c:pt idx="9">
                  <c:v>0.03</c:v>
                </c:pt>
                <c:pt idx="10">
                  <c:v>0.03</c:v>
                </c:pt>
              </c:numCache>
            </c:numRef>
          </c:val>
          <c:extLst>
            <c:ext xmlns:c16="http://schemas.microsoft.com/office/drawing/2014/chart" uri="{C3380CC4-5D6E-409C-BE32-E72D297353CC}">
              <c16:uniqueId val="{00000000-47C7-4208-8A09-5DE49E208CC4}"/>
            </c:ext>
          </c:extLst>
        </c:ser>
        <c:dLbls>
          <c:showLegendKey val="0"/>
          <c:showVal val="0"/>
          <c:showCatName val="0"/>
          <c:showSerName val="0"/>
          <c:showPercent val="0"/>
          <c:showBubbleSize val="0"/>
          <c:showLeaderLines val="0"/>
        </c:dLbls>
        <c:gapWidth val="100"/>
        <c:splitType val="pos"/>
        <c:splitPos val="6"/>
        <c:secondPieSize val="75"/>
        <c:serLines>
          <c:spPr>
            <a:ln w="9525" cap="flat" cmpd="sng" algn="ctr">
              <a:solidFill>
                <a:schemeClr val="tx1">
                  <a:lumMod val="35000"/>
                  <a:lumOff val="65000"/>
                </a:schemeClr>
              </a:solidFill>
              <a:round/>
            </a:ln>
            <a:effectLst/>
          </c:spPr>
        </c:serLines>
      </c:of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600">
          <a:latin typeface="Times New Roman" panose="02020603050405020304" pitchFamily="18" charset="0"/>
          <a:cs typeface="Times New Roman" panose="02020603050405020304" pitchFamily="18" charset="0"/>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g>
</file>

<file path=ppt/media/image23.jpeg>
</file>

<file path=ppt/media/image24.png>
</file>

<file path=ppt/media/image3.JPG>
</file>

<file path=ppt/media/image4.JPG>
</file>

<file path=ppt/media/image5.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1F79E0-03DD-42CC-A163-9D496F3A51DF}" type="datetimeFigureOut">
              <a:rPr lang="zh-CN" altLang="en-US" smtClean="0"/>
              <a:t>2020/5/29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AD57B3-C37F-4780-8DEF-B5E621F6C5EA}" type="slidenum">
              <a:rPr lang="zh-CN" altLang="en-US" smtClean="0"/>
              <a:t>‹#›</a:t>
            </a:fld>
            <a:endParaRPr lang="zh-CN" altLang="en-US"/>
          </a:p>
        </p:txBody>
      </p:sp>
    </p:spTree>
    <p:extLst>
      <p:ext uri="{BB962C8B-B14F-4D97-AF65-F5344CB8AC3E}">
        <p14:creationId xmlns:p14="http://schemas.microsoft.com/office/powerpoint/2010/main" val="2861020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背景，意义</a:t>
            </a:r>
            <a:r>
              <a:rPr lang="en-US" altLang="zh-CN"/>
              <a:t>——</a:t>
            </a:r>
            <a:r>
              <a:rPr lang="zh-CN" altLang="en-US"/>
              <a:t>研究难点</a:t>
            </a:r>
            <a:r>
              <a:rPr lang="en-US" altLang="zh-CN"/>
              <a:t>——</a:t>
            </a:r>
            <a:r>
              <a:rPr lang="zh-CN" altLang="en-US"/>
              <a:t>研究现状（缺点）</a:t>
            </a:r>
            <a:r>
              <a:rPr lang="en-US" altLang="zh-CN"/>
              <a:t>——</a:t>
            </a:r>
            <a:r>
              <a:rPr lang="zh-CN" altLang="en-US"/>
              <a:t>本文工作</a:t>
            </a:r>
            <a:endParaRPr lang="en-US" altLang="zh-CN"/>
          </a:p>
          <a:p>
            <a:r>
              <a:rPr lang="zh-CN" altLang="en-US"/>
              <a:t>具体工作内容：</a:t>
            </a:r>
            <a:r>
              <a:rPr lang="en-US" altLang="zh-CN"/>
              <a:t>1.</a:t>
            </a:r>
            <a:r>
              <a:rPr lang="zh-CN" altLang="en-US"/>
              <a:t>数据集  </a:t>
            </a:r>
            <a:r>
              <a:rPr lang="en-US" altLang="zh-CN"/>
              <a:t>2.</a:t>
            </a:r>
            <a:r>
              <a:rPr lang="zh-CN" altLang="en-US"/>
              <a:t>特征融合 </a:t>
            </a:r>
            <a:r>
              <a:rPr lang="en-US" altLang="zh-CN"/>
              <a:t>3.</a:t>
            </a:r>
            <a:r>
              <a:rPr lang="zh-CN" altLang="en-US"/>
              <a:t>注意力机制 </a:t>
            </a:r>
            <a:r>
              <a:rPr lang="en-US" altLang="zh-CN"/>
              <a:t>4.</a:t>
            </a:r>
            <a:r>
              <a:rPr lang="zh-CN" altLang="en-US"/>
              <a:t>系统设计</a:t>
            </a:r>
            <a:endParaRPr lang="en-US" altLang="zh-CN"/>
          </a:p>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a:t>
            </a:fld>
            <a:endParaRPr lang="zh-CN" altLang="en-US"/>
          </a:p>
        </p:txBody>
      </p:sp>
    </p:spTree>
    <p:extLst>
      <p:ext uri="{BB962C8B-B14F-4D97-AF65-F5344CB8AC3E}">
        <p14:creationId xmlns:p14="http://schemas.microsoft.com/office/powerpoint/2010/main" val="3944968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a:solidFill>
                  <a:schemeClr val="tx1"/>
                </a:solidFill>
                <a:effectLst/>
                <a:latin typeface="+mn-lt"/>
                <a:ea typeface="+mn-ea"/>
                <a:cs typeface="+mn-cs"/>
              </a:rPr>
              <a:t>之前的</a:t>
            </a:r>
            <a:r>
              <a:rPr lang="en-US" altLang="zh-CN" sz="1200" kern="1200">
                <a:solidFill>
                  <a:schemeClr val="tx1"/>
                </a:solidFill>
                <a:effectLst/>
                <a:latin typeface="+mn-lt"/>
                <a:ea typeface="+mn-ea"/>
                <a:cs typeface="+mn-cs"/>
              </a:rPr>
              <a:t>SSD</a:t>
            </a:r>
            <a:r>
              <a:rPr lang="zh-CN" altLang="zh-CN" sz="1200" kern="1200">
                <a:solidFill>
                  <a:schemeClr val="tx1"/>
                </a:solidFill>
                <a:effectLst/>
                <a:latin typeface="+mn-lt"/>
                <a:ea typeface="+mn-ea"/>
                <a:cs typeface="+mn-cs"/>
              </a:rPr>
              <a:t>等模型并不能很好地检测出电子价签，原因是</a:t>
            </a:r>
            <a:r>
              <a:rPr lang="en-US" altLang="zh-CN" sz="1200" kern="1200">
                <a:solidFill>
                  <a:schemeClr val="tx1"/>
                </a:solidFill>
                <a:effectLst/>
                <a:latin typeface="+mn-lt"/>
                <a:ea typeface="+mn-ea"/>
                <a:cs typeface="+mn-cs"/>
              </a:rPr>
              <a:t>SSD</a:t>
            </a:r>
            <a:r>
              <a:rPr lang="zh-CN" altLang="zh-CN" sz="1200" kern="1200">
                <a:solidFill>
                  <a:schemeClr val="tx1"/>
                </a:solidFill>
                <a:effectLst/>
                <a:latin typeface="+mn-lt"/>
                <a:ea typeface="+mn-ea"/>
                <a:cs typeface="+mn-cs"/>
              </a:rPr>
              <a:t>等模型仅对每一个特征图进行预测。高层的特征图经过反复卷积，覆盖的图像范围更广，包含的语义信息也更多，但却丢失了大量的位置信息，不利于电子价签的目标定位。低层的特征图则与之相反，因为之前经过的卷积次数较少，包含图像的特征语义信息较少，并不能有效检测出电子价签，这就造成了对电子价签的召回率不高的情况。因此对电子价签目标的检测，需要提供上下文信息的补充。</a:t>
            </a:r>
            <a:endParaRPr lang="en-US" altLang="zh-CN" sz="1200" kern="120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DAD57B3-C37F-4780-8DEF-B5E621F6C5EA}" type="slidenum">
              <a:rPr lang="zh-CN" altLang="en-US" smtClean="0"/>
              <a:t>10</a:t>
            </a:fld>
            <a:endParaRPr lang="zh-CN" altLang="en-US"/>
          </a:p>
        </p:txBody>
      </p:sp>
    </p:spTree>
    <p:extLst>
      <p:ext uri="{BB962C8B-B14F-4D97-AF65-F5344CB8AC3E}">
        <p14:creationId xmlns:p14="http://schemas.microsoft.com/office/powerpoint/2010/main" val="14250362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a:solidFill>
                  <a:schemeClr val="tx1"/>
                </a:solidFill>
                <a:effectLst/>
                <a:latin typeface="+mn-lt"/>
                <a:ea typeface="+mn-ea"/>
                <a:cs typeface="+mn-cs"/>
              </a:rPr>
              <a:t>两次特征融合均是对三个相邻的特征图进行融合，这种相邻特征图融合的方式联合了相近特征图的特征，并辅以上下文信息，取长补短，增强了底层特征图的语义信息和位置信息，可以有效提升对小尺度目标的召回率。另一方面两次特征融合的特征图相近且都尺度偏低，相当于对区域内的信息做了多次的特征提取，因此融合后的特征图保证了对分布密集的电子价签的特征提取，提高了对区域密集的电子价签的检测精度。</a:t>
            </a:r>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11</a:t>
            </a:fld>
            <a:endParaRPr lang="zh-CN" altLang="en-US"/>
          </a:p>
        </p:txBody>
      </p:sp>
    </p:spTree>
    <p:extLst>
      <p:ext uri="{BB962C8B-B14F-4D97-AF65-F5344CB8AC3E}">
        <p14:creationId xmlns:p14="http://schemas.microsoft.com/office/powerpoint/2010/main" val="26996669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12</a:t>
            </a:fld>
            <a:endParaRPr lang="zh-CN" altLang="en-US"/>
          </a:p>
        </p:txBody>
      </p:sp>
    </p:spTree>
    <p:extLst>
      <p:ext uri="{BB962C8B-B14F-4D97-AF65-F5344CB8AC3E}">
        <p14:creationId xmlns:p14="http://schemas.microsoft.com/office/powerpoint/2010/main" val="2258969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a:solidFill>
                  <a:schemeClr val="tx1"/>
                </a:solidFill>
                <a:effectLst/>
                <a:latin typeface="+mn-lt"/>
                <a:ea typeface="+mn-ea"/>
                <a:cs typeface="+mn-cs"/>
              </a:rPr>
              <a:t>通过模仿残差块的网络结构来实现注意力模块。本文设计的注意力模块包含两个分支：主干道和辅干道。主干道可以是一部分卷积神经网络，辅干道通过对特征图的缩放处理，生成和输入相同分辨率的特征图，起到注意力的作用。本文在辅干道中，首先对输入特征图进行降维操作，获取特征图的全局信息，再进行上采样操作，生成高分辨率的特征图并与主干道的特征图相结合，使得网络学习到新的特征信息，起到注意力的作用。</a:t>
            </a:r>
            <a:endParaRPr lang="en-US" altLang="zh-CN"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a:solidFill>
                  <a:schemeClr val="tx1"/>
                </a:solidFill>
                <a:effectLst/>
                <a:latin typeface="+mn-lt"/>
                <a:ea typeface="+mn-ea"/>
                <a:cs typeface="+mn-cs"/>
              </a:rPr>
              <a:t>其中</a:t>
            </a:r>
            <a:r>
              <a:rPr lang="en-US" altLang="zh-CN" sz="1200" kern="1200">
                <a:solidFill>
                  <a:schemeClr val="tx1"/>
                </a:solidFill>
                <a:effectLst/>
                <a:latin typeface="+mn-lt"/>
                <a:ea typeface="+mn-ea"/>
                <a:cs typeface="+mn-cs"/>
              </a:rPr>
              <a:t> </a:t>
            </a:r>
            <a:r>
              <a:rPr lang="zh-CN" altLang="zh-CN" sz="1200" kern="1200">
                <a:solidFill>
                  <a:schemeClr val="tx1"/>
                </a:solidFill>
                <a:effectLst/>
                <a:latin typeface="+mn-lt"/>
                <a:ea typeface="+mn-ea"/>
                <a:cs typeface="+mn-cs"/>
              </a:rPr>
              <a:t>代表输入的特征图位置，</a:t>
            </a:r>
            <a:r>
              <a:rPr lang="en-US" altLang="zh-CN" sz="1200" kern="1200">
                <a:solidFill>
                  <a:schemeClr val="tx1"/>
                </a:solidFill>
                <a:effectLst/>
                <a:latin typeface="+mn-lt"/>
                <a:ea typeface="+mn-ea"/>
                <a:cs typeface="+mn-cs"/>
              </a:rPr>
              <a:t> </a:t>
            </a:r>
            <a:r>
              <a:rPr lang="zh-CN" altLang="zh-CN" sz="1200" kern="1200">
                <a:solidFill>
                  <a:schemeClr val="tx1"/>
                </a:solidFill>
                <a:effectLst/>
                <a:latin typeface="+mn-lt"/>
                <a:ea typeface="+mn-ea"/>
                <a:cs typeface="+mn-cs"/>
              </a:rPr>
              <a:t>表示特征图的通道数量，</a:t>
            </a:r>
            <a:r>
              <a:rPr lang="en-US" altLang="zh-CN" sz="1200" kern="1200">
                <a:solidFill>
                  <a:schemeClr val="tx1"/>
                </a:solidFill>
                <a:effectLst/>
                <a:latin typeface="+mn-lt"/>
                <a:ea typeface="+mn-ea"/>
                <a:cs typeface="+mn-cs"/>
              </a:rPr>
              <a:t> </a:t>
            </a:r>
            <a:r>
              <a:rPr lang="zh-CN" altLang="zh-CN" sz="1200" kern="1200">
                <a:solidFill>
                  <a:schemeClr val="tx1"/>
                </a:solidFill>
                <a:effectLst/>
                <a:latin typeface="+mn-lt"/>
                <a:ea typeface="+mn-ea"/>
                <a:cs typeface="+mn-cs"/>
              </a:rPr>
              <a:t>为主干道的特征，</a:t>
            </a:r>
            <a:r>
              <a:rPr lang="en-US" altLang="zh-CN" sz="1200" kern="1200">
                <a:solidFill>
                  <a:schemeClr val="tx1"/>
                </a:solidFill>
                <a:effectLst/>
                <a:latin typeface="+mn-lt"/>
                <a:ea typeface="+mn-ea"/>
                <a:cs typeface="+mn-cs"/>
              </a:rPr>
              <a:t> </a:t>
            </a:r>
            <a:r>
              <a:rPr lang="zh-CN" altLang="zh-CN" sz="1200" kern="1200">
                <a:solidFill>
                  <a:schemeClr val="tx1"/>
                </a:solidFill>
                <a:effectLst/>
                <a:latin typeface="+mn-lt"/>
                <a:ea typeface="+mn-ea"/>
                <a:cs typeface="+mn-cs"/>
              </a:rPr>
              <a:t>为经过</a:t>
            </a:r>
            <a:r>
              <a:rPr lang="en-US" altLang="zh-CN" sz="1200" kern="1200">
                <a:solidFill>
                  <a:schemeClr val="tx1"/>
                </a:solidFill>
                <a:effectLst/>
                <a:latin typeface="+mn-lt"/>
                <a:ea typeface="+mn-ea"/>
                <a:cs typeface="+mn-cs"/>
              </a:rPr>
              <a:t>sigmoid</a:t>
            </a:r>
            <a:r>
              <a:rPr lang="zh-CN" altLang="zh-CN" sz="1200" kern="1200">
                <a:solidFill>
                  <a:schemeClr val="tx1"/>
                </a:solidFill>
                <a:effectLst/>
                <a:latin typeface="+mn-lt"/>
                <a:ea typeface="+mn-ea"/>
                <a:cs typeface="+mn-cs"/>
              </a:rPr>
              <a:t>激活函数得到的每个像素点数值在</a:t>
            </a:r>
            <a:r>
              <a:rPr lang="en-US" altLang="zh-CN" sz="1200" kern="1200">
                <a:solidFill>
                  <a:schemeClr val="tx1"/>
                </a:solidFill>
                <a:effectLst/>
                <a:latin typeface="+mn-lt"/>
                <a:ea typeface="+mn-ea"/>
                <a:cs typeface="+mn-cs"/>
              </a:rPr>
              <a:t>[0,1]</a:t>
            </a:r>
            <a:r>
              <a:rPr lang="zh-CN" altLang="zh-CN" sz="1200" kern="1200">
                <a:solidFill>
                  <a:schemeClr val="tx1"/>
                </a:solidFill>
                <a:effectLst/>
                <a:latin typeface="+mn-lt"/>
                <a:ea typeface="+mn-ea"/>
                <a:cs typeface="+mn-cs"/>
              </a:rPr>
              <a:t>之间的特征图，</a:t>
            </a:r>
            <a:r>
              <a:rPr lang="en-US" altLang="zh-CN" sz="1200" kern="1200">
                <a:solidFill>
                  <a:schemeClr val="tx1"/>
                </a:solidFill>
                <a:effectLst/>
                <a:latin typeface="+mn-lt"/>
                <a:ea typeface="+mn-ea"/>
                <a:cs typeface="+mn-cs"/>
              </a:rPr>
              <a:t> </a:t>
            </a:r>
            <a:r>
              <a:rPr lang="zh-CN" altLang="zh-CN" sz="1200" kern="1200">
                <a:solidFill>
                  <a:schemeClr val="tx1"/>
                </a:solidFill>
                <a:effectLst/>
                <a:latin typeface="+mn-lt"/>
                <a:ea typeface="+mn-ea"/>
                <a:cs typeface="+mn-cs"/>
              </a:rPr>
              <a:t>是最终得到的特征图</a:t>
            </a:r>
            <a:endParaRPr lang="zh-CN" altLang="en-US"/>
          </a:p>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13</a:t>
            </a:fld>
            <a:endParaRPr lang="zh-CN" altLang="en-US"/>
          </a:p>
        </p:txBody>
      </p:sp>
    </p:spTree>
    <p:extLst>
      <p:ext uri="{BB962C8B-B14F-4D97-AF65-F5344CB8AC3E}">
        <p14:creationId xmlns:p14="http://schemas.microsoft.com/office/powerpoint/2010/main" val="27206321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14</a:t>
            </a:fld>
            <a:endParaRPr lang="zh-CN" altLang="en-US"/>
          </a:p>
        </p:txBody>
      </p:sp>
    </p:spTree>
    <p:extLst>
      <p:ext uri="{BB962C8B-B14F-4D97-AF65-F5344CB8AC3E}">
        <p14:creationId xmlns:p14="http://schemas.microsoft.com/office/powerpoint/2010/main" val="42297623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a:solidFill>
                  <a:schemeClr val="tx1"/>
                </a:solidFill>
                <a:effectLst/>
                <a:latin typeface="+mn-lt"/>
                <a:ea typeface="+mn-ea"/>
                <a:cs typeface="+mn-cs"/>
              </a:rPr>
              <a:t>其中，学习率设置为</a:t>
            </a:r>
            <a:r>
              <a:rPr lang="en-US" altLang="zh-CN" sz="1200" kern="1200">
                <a:solidFill>
                  <a:schemeClr val="tx1"/>
                </a:solidFill>
                <a:effectLst/>
                <a:latin typeface="+mn-lt"/>
                <a:ea typeface="+mn-ea"/>
                <a:cs typeface="+mn-cs"/>
              </a:rPr>
              <a:t>0.001</a:t>
            </a:r>
            <a:r>
              <a:rPr lang="zh-CN" altLang="zh-CN" sz="1200" kern="1200">
                <a:solidFill>
                  <a:schemeClr val="tx1"/>
                </a:solidFill>
                <a:effectLst/>
                <a:latin typeface="+mn-lt"/>
                <a:ea typeface="+mn-ea"/>
                <a:cs typeface="+mn-cs"/>
              </a:rPr>
              <a:t>，调整学习率的策略设置为</a:t>
            </a:r>
            <a:r>
              <a:rPr lang="en-US" altLang="zh-CN" sz="1200" kern="1200">
                <a:solidFill>
                  <a:schemeClr val="tx1"/>
                </a:solidFill>
                <a:effectLst/>
                <a:latin typeface="+mn-lt"/>
                <a:ea typeface="+mn-ea"/>
                <a:cs typeface="+mn-cs"/>
              </a:rPr>
              <a:t>steps</a:t>
            </a:r>
            <a:r>
              <a:rPr lang="zh-CN" altLang="zh-CN" sz="1200" kern="1200">
                <a:solidFill>
                  <a:schemeClr val="tx1"/>
                </a:solidFill>
                <a:effectLst/>
                <a:latin typeface="+mn-lt"/>
                <a:ea typeface="+mn-ea"/>
                <a:cs typeface="+mn-cs"/>
              </a:rPr>
              <a:t>，之后网络中的调整策略还有：</a:t>
            </a:r>
            <a:r>
              <a:rPr lang="en-US" altLang="zh-CN" sz="1200" kern="1200">
                <a:solidFill>
                  <a:schemeClr val="tx1"/>
                </a:solidFill>
                <a:effectLst/>
                <a:latin typeface="+mn-lt"/>
                <a:ea typeface="+mn-ea"/>
                <a:cs typeface="+mn-cs"/>
              </a:rPr>
              <a:t>CONSTANT, EXP, POLY, SIG, RANDOM</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steps</a:t>
            </a:r>
            <a:r>
              <a:rPr lang="zh-CN" altLang="zh-CN" sz="1200" kern="1200">
                <a:solidFill>
                  <a:schemeClr val="tx1"/>
                </a:solidFill>
                <a:effectLst/>
                <a:latin typeface="+mn-lt"/>
                <a:ea typeface="+mn-ea"/>
                <a:cs typeface="+mn-cs"/>
              </a:rPr>
              <a:t>根据</a:t>
            </a:r>
            <a:r>
              <a:rPr lang="en-US" altLang="zh-CN" sz="1200" kern="1200">
                <a:solidFill>
                  <a:schemeClr val="tx1"/>
                </a:solidFill>
                <a:effectLst/>
                <a:latin typeface="+mn-lt"/>
                <a:ea typeface="+mn-ea"/>
                <a:cs typeface="+mn-cs"/>
              </a:rPr>
              <a:t>batch_num</a:t>
            </a:r>
            <a:r>
              <a:rPr lang="zh-CN" altLang="zh-CN" sz="1200" kern="1200">
                <a:solidFill>
                  <a:schemeClr val="tx1"/>
                </a:solidFill>
                <a:effectLst/>
                <a:latin typeface="+mn-lt"/>
                <a:ea typeface="+mn-ea"/>
                <a:cs typeface="+mn-cs"/>
              </a:rPr>
              <a:t>的数量在</a:t>
            </a:r>
            <a:r>
              <a:rPr lang="en-US" altLang="zh-CN" sz="1200" kern="1200">
                <a:solidFill>
                  <a:schemeClr val="tx1"/>
                </a:solidFill>
                <a:effectLst/>
                <a:latin typeface="+mn-lt"/>
                <a:ea typeface="+mn-ea"/>
                <a:cs typeface="+mn-cs"/>
              </a:rPr>
              <a:t>100</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25000</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35000</a:t>
            </a:r>
            <a:r>
              <a:rPr lang="zh-CN" altLang="zh-CN" sz="1200" kern="1200">
                <a:solidFill>
                  <a:schemeClr val="tx1"/>
                </a:solidFill>
                <a:effectLst/>
                <a:latin typeface="+mn-lt"/>
                <a:ea typeface="+mn-ea"/>
                <a:cs typeface="+mn-cs"/>
              </a:rPr>
              <a:t>调整学习率，变化比例分别为</a:t>
            </a:r>
            <a:r>
              <a:rPr lang="en-US" altLang="zh-CN" sz="1200" kern="1200">
                <a:solidFill>
                  <a:schemeClr val="tx1"/>
                </a:solidFill>
                <a:effectLst/>
                <a:latin typeface="+mn-lt"/>
                <a:ea typeface="+mn-ea"/>
                <a:cs typeface="+mn-cs"/>
              </a:rPr>
              <a:t>10</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0.1</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0.1</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batch</a:t>
            </a:r>
            <a:r>
              <a:rPr lang="zh-CN" altLang="zh-CN" sz="1200" kern="1200">
                <a:solidFill>
                  <a:schemeClr val="tx1"/>
                </a:solidFill>
                <a:effectLst/>
                <a:latin typeface="+mn-lt"/>
                <a:ea typeface="+mn-ea"/>
                <a:cs typeface="+mn-cs"/>
              </a:rPr>
              <a:t>（每次输入网络训练的图片个数）设置为</a:t>
            </a:r>
            <a:r>
              <a:rPr lang="en-US" altLang="zh-CN" sz="1200" kern="1200">
                <a:solidFill>
                  <a:schemeClr val="tx1"/>
                </a:solidFill>
                <a:effectLst/>
                <a:latin typeface="+mn-lt"/>
                <a:ea typeface="+mn-ea"/>
                <a:cs typeface="+mn-cs"/>
              </a:rPr>
              <a:t>32</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subdivisions</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subdivisions</a:t>
            </a:r>
            <a:r>
              <a:rPr lang="zh-CN" altLang="zh-CN" sz="1200" kern="1200">
                <a:solidFill>
                  <a:schemeClr val="tx1"/>
                </a:solidFill>
                <a:effectLst/>
                <a:latin typeface="+mn-lt"/>
                <a:ea typeface="+mn-ea"/>
                <a:cs typeface="+mn-cs"/>
              </a:rPr>
              <a:t>的作用是将每个</a:t>
            </a:r>
            <a:r>
              <a:rPr lang="en-US" altLang="zh-CN" sz="1200" kern="1200">
                <a:solidFill>
                  <a:schemeClr val="tx1"/>
                </a:solidFill>
                <a:effectLst/>
                <a:latin typeface="+mn-lt"/>
                <a:ea typeface="+mn-ea"/>
                <a:cs typeface="+mn-cs"/>
              </a:rPr>
              <a:t>batch</a:t>
            </a:r>
            <a:r>
              <a:rPr lang="zh-CN" altLang="zh-CN" sz="1200" kern="1200">
                <a:solidFill>
                  <a:schemeClr val="tx1"/>
                </a:solidFill>
                <a:effectLst/>
                <a:latin typeface="+mn-lt"/>
                <a:ea typeface="+mn-ea"/>
                <a:cs typeface="+mn-cs"/>
              </a:rPr>
              <a:t>再分割成数个子</a:t>
            </a:r>
            <a:r>
              <a:rPr lang="en-US" altLang="zh-CN" sz="1200" kern="1200">
                <a:solidFill>
                  <a:schemeClr val="tx1"/>
                </a:solidFill>
                <a:effectLst/>
                <a:latin typeface="+mn-lt"/>
                <a:ea typeface="+mn-ea"/>
                <a:cs typeface="+mn-cs"/>
              </a:rPr>
              <a:t>batch</a:t>
            </a:r>
            <a:r>
              <a:rPr lang="zh-CN" altLang="zh-CN" sz="1200" kern="1200">
                <a:solidFill>
                  <a:schemeClr val="tx1"/>
                </a:solidFill>
                <a:effectLst/>
                <a:latin typeface="+mn-lt"/>
                <a:ea typeface="+mn-ea"/>
                <a:cs typeface="+mn-cs"/>
              </a:rPr>
              <a:t>，缓解计算机的内存压力，同时不降低训练的效果）设置为</a:t>
            </a:r>
            <a:r>
              <a:rPr lang="en-US" altLang="zh-CN" sz="1200" kern="1200">
                <a:solidFill>
                  <a:schemeClr val="tx1"/>
                </a:solidFill>
                <a:effectLst/>
                <a:latin typeface="+mn-lt"/>
                <a:ea typeface="+mn-ea"/>
                <a:cs typeface="+mn-cs"/>
              </a:rPr>
              <a:t>4</a:t>
            </a:r>
            <a:r>
              <a:rPr lang="zh-CN" altLang="zh-CN" sz="1200" kern="1200">
                <a:solidFill>
                  <a:schemeClr val="tx1"/>
                </a:solidFill>
                <a:effectLst/>
                <a:latin typeface="+mn-lt"/>
                <a:ea typeface="+mn-ea"/>
                <a:cs typeface="+mn-cs"/>
              </a:rPr>
              <a:t>，当训练达到</a:t>
            </a:r>
            <a:r>
              <a:rPr lang="en-US" altLang="zh-CN" sz="1200" kern="1200">
                <a:solidFill>
                  <a:schemeClr val="tx1"/>
                </a:solidFill>
                <a:effectLst/>
                <a:latin typeface="+mn-lt"/>
                <a:ea typeface="+mn-ea"/>
                <a:cs typeface="+mn-cs"/>
              </a:rPr>
              <a:t>max_batches</a:t>
            </a:r>
            <a:r>
              <a:rPr lang="zh-CN" altLang="zh-CN" sz="1200" kern="1200">
                <a:solidFill>
                  <a:schemeClr val="tx1"/>
                </a:solidFill>
                <a:effectLst/>
                <a:latin typeface="+mn-lt"/>
                <a:ea typeface="+mn-ea"/>
                <a:cs typeface="+mn-cs"/>
              </a:rPr>
              <a:t>后停止学习。网络优化器选择</a:t>
            </a:r>
            <a:r>
              <a:rPr lang="en-US" altLang="zh-CN" sz="1200" kern="1200">
                <a:solidFill>
                  <a:schemeClr val="tx1"/>
                </a:solidFill>
                <a:effectLst/>
                <a:latin typeface="+mn-lt"/>
                <a:ea typeface="+mn-ea"/>
                <a:cs typeface="+mn-cs"/>
              </a:rPr>
              <a:t>momentum</a:t>
            </a:r>
            <a:r>
              <a:rPr lang="zh-CN" altLang="zh-CN" sz="1200" kern="1200">
                <a:solidFill>
                  <a:schemeClr val="tx1"/>
                </a:solidFill>
                <a:effectLst/>
                <a:latin typeface="+mn-lt"/>
                <a:ea typeface="+mn-ea"/>
                <a:cs typeface="+mn-cs"/>
              </a:rPr>
              <a:t>，数值为</a:t>
            </a:r>
            <a:r>
              <a:rPr lang="en-US" altLang="zh-CN" sz="1200" kern="1200">
                <a:solidFill>
                  <a:schemeClr val="tx1"/>
                </a:solidFill>
                <a:effectLst/>
                <a:latin typeface="+mn-lt"/>
                <a:ea typeface="+mn-ea"/>
                <a:cs typeface="+mn-cs"/>
              </a:rPr>
              <a:t>0.9</a:t>
            </a:r>
            <a:r>
              <a:rPr lang="zh-CN" altLang="zh-CN" sz="1200" kern="1200">
                <a:solidFill>
                  <a:schemeClr val="tx1"/>
                </a:solidFill>
                <a:effectLst/>
                <a:latin typeface="+mn-lt"/>
                <a:ea typeface="+mn-ea"/>
                <a:cs typeface="+mn-cs"/>
              </a:rPr>
              <a:t>。权重衰减正则项</a:t>
            </a:r>
            <a:r>
              <a:rPr lang="en-US" altLang="zh-CN" sz="1200" kern="1200">
                <a:solidFill>
                  <a:schemeClr val="tx1"/>
                </a:solidFill>
                <a:effectLst/>
                <a:latin typeface="+mn-lt"/>
                <a:ea typeface="+mn-ea"/>
                <a:cs typeface="+mn-cs"/>
              </a:rPr>
              <a:t>decay</a:t>
            </a:r>
            <a:r>
              <a:rPr lang="zh-CN" altLang="zh-CN" sz="1200" kern="1200">
                <a:solidFill>
                  <a:schemeClr val="tx1"/>
                </a:solidFill>
                <a:effectLst/>
                <a:latin typeface="+mn-lt"/>
                <a:ea typeface="+mn-ea"/>
                <a:cs typeface="+mn-cs"/>
              </a:rPr>
              <a:t>设置为</a:t>
            </a:r>
            <a:r>
              <a:rPr lang="en-US" altLang="zh-CN" sz="1200" kern="1200">
                <a:solidFill>
                  <a:schemeClr val="tx1"/>
                </a:solidFill>
                <a:effectLst/>
                <a:latin typeface="+mn-lt"/>
                <a:ea typeface="+mn-ea"/>
                <a:cs typeface="+mn-cs"/>
              </a:rPr>
              <a:t>0.0005</a:t>
            </a:r>
            <a:r>
              <a:rPr lang="zh-CN" altLang="zh-CN" sz="1200" kern="1200">
                <a:solidFill>
                  <a:schemeClr val="tx1"/>
                </a:solidFill>
                <a:effectLst/>
                <a:latin typeface="+mn-lt"/>
                <a:ea typeface="+mn-ea"/>
                <a:cs typeface="+mn-cs"/>
              </a:rPr>
              <a:t>，可以有效防止过拟合。其他是一些生成更多训练样本的参数，例如</a:t>
            </a:r>
            <a:r>
              <a:rPr lang="en-US" altLang="zh-CN" sz="1200" kern="1200">
                <a:solidFill>
                  <a:schemeClr val="tx1"/>
                </a:solidFill>
                <a:effectLst/>
                <a:latin typeface="+mn-lt"/>
                <a:ea typeface="+mn-ea"/>
                <a:cs typeface="+mn-cs"/>
              </a:rPr>
              <a:t>angle</a:t>
            </a:r>
            <a:r>
              <a:rPr lang="zh-CN" altLang="zh-CN" sz="1200" kern="1200">
                <a:solidFill>
                  <a:schemeClr val="tx1"/>
                </a:solidFill>
                <a:effectLst/>
                <a:latin typeface="+mn-lt"/>
                <a:ea typeface="+mn-ea"/>
                <a:cs typeface="+mn-cs"/>
              </a:rPr>
              <a:t>可以通过旋转一定角度来生成更多的训练样本，</a:t>
            </a:r>
            <a:r>
              <a:rPr lang="en-US" altLang="zh-CN" sz="1200" kern="1200">
                <a:solidFill>
                  <a:schemeClr val="tx1"/>
                </a:solidFill>
                <a:effectLst/>
                <a:latin typeface="+mn-lt"/>
                <a:ea typeface="+mn-ea"/>
                <a:cs typeface="+mn-cs"/>
              </a:rPr>
              <a:t>saturation</a:t>
            </a:r>
            <a:r>
              <a:rPr lang="zh-CN" altLang="zh-CN" sz="1200" kern="1200">
                <a:solidFill>
                  <a:schemeClr val="tx1"/>
                </a:solidFill>
                <a:effectLst/>
                <a:latin typeface="+mn-lt"/>
                <a:ea typeface="+mn-ea"/>
                <a:cs typeface="+mn-cs"/>
              </a:rPr>
              <a:t>和</a:t>
            </a:r>
            <a:r>
              <a:rPr lang="en-US" altLang="zh-CN" sz="1200" kern="1200">
                <a:solidFill>
                  <a:schemeClr val="tx1"/>
                </a:solidFill>
                <a:effectLst/>
                <a:latin typeface="+mn-lt"/>
                <a:ea typeface="+mn-ea"/>
                <a:cs typeface="+mn-cs"/>
              </a:rPr>
              <a:t>exposure</a:t>
            </a:r>
            <a:r>
              <a:rPr lang="zh-CN" altLang="zh-CN" sz="1200" kern="1200">
                <a:solidFill>
                  <a:schemeClr val="tx1"/>
                </a:solidFill>
                <a:effectLst/>
                <a:latin typeface="+mn-lt"/>
                <a:ea typeface="+mn-ea"/>
                <a:cs typeface="+mn-cs"/>
              </a:rPr>
              <a:t>可以通过调整图片的饱和度和曝光量来生成更多的训练样本，</a:t>
            </a:r>
            <a:r>
              <a:rPr lang="en-US" altLang="zh-CN" sz="1200" kern="1200">
                <a:solidFill>
                  <a:schemeClr val="tx1"/>
                </a:solidFill>
                <a:effectLst/>
                <a:latin typeface="+mn-lt"/>
                <a:ea typeface="+mn-ea"/>
                <a:cs typeface="+mn-cs"/>
              </a:rPr>
              <a:t>hue</a:t>
            </a:r>
            <a:r>
              <a:rPr lang="zh-CN" altLang="zh-CN" sz="1200" kern="1200">
                <a:solidFill>
                  <a:schemeClr val="tx1"/>
                </a:solidFill>
                <a:effectLst/>
                <a:latin typeface="+mn-lt"/>
                <a:ea typeface="+mn-ea"/>
                <a:cs typeface="+mn-cs"/>
              </a:rPr>
              <a:t>则是通过调整色调来生成更多的训练样本。</a:t>
            </a:r>
          </a:p>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15</a:t>
            </a:fld>
            <a:endParaRPr lang="zh-CN" altLang="en-US"/>
          </a:p>
        </p:txBody>
      </p:sp>
    </p:spTree>
    <p:extLst>
      <p:ext uri="{BB962C8B-B14F-4D97-AF65-F5344CB8AC3E}">
        <p14:creationId xmlns:p14="http://schemas.microsoft.com/office/powerpoint/2010/main" val="39149966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16</a:t>
            </a:fld>
            <a:endParaRPr lang="zh-CN" altLang="en-US"/>
          </a:p>
        </p:txBody>
      </p:sp>
    </p:spTree>
    <p:extLst>
      <p:ext uri="{BB962C8B-B14F-4D97-AF65-F5344CB8AC3E}">
        <p14:creationId xmlns:p14="http://schemas.microsoft.com/office/powerpoint/2010/main" val="36979749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17</a:t>
            </a:fld>
            <a:endParaRPr lang="zh-CN" altLang="en-US"/>
          </a:p>
        </p:txBody>
      </p:sp>
    </p:spTree>
    <p:extLst>
      <p:ext uri="{BB962C8B-B14F-4D97-AF65-F5344CB8AC3E}">
        <p14:creationId xmlns:p14="http://schemas.microsoft.com/office/powerpoint/2010/main" val="3902295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18</a:t>
            </a:fld>
            <a:endParaRPr lang="zh-CN" altLang="en-US"/>
          </a:p>
        </p:txBody>
      </p:sp>
    </p:spTree>
    <p:extLst>
      <p:ext uri="{BB962C8B-B14F-4D97-AF65-F5344CB8AC3E}">
        <p14:creationId xmlns:p14="http://schemas.microsoft.com/office/powerpoint/2010/main" val="1778715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19</a:t>
            </a:fld>
            <a:endParaRPr lang="zh-CN" altLang="en-US"/>
          </a:p>
        </p:txBody>
      </p:sp>
    </p:spTree>
    <p:extLst>
      <p:ext uri="{BB962C8B-B14F-4D97-AF65-F5344CB8AC3E}">
        <p14:creationId xmlns:p14="http://schemas.microsoft.com/office/powerpoint/2010/main" val="27425440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a:solidFill>
                  <a:schemeClr val="tx1"/>
                </a:solidFill>
                <a:effectLst/>
                <a:latin typeface="+mn-lt"/>
                <a:ea typeface="+mn-ea"/>
                <a:cs typeface="+mn-cs"/>
              </a:rPr>
              <a:t>根据国家商务部发布的《中国零售行业发展报告（</a:t>
            </a:r>
            <a:r>
              <a:rPr lang="en-US" altLang="zh-CN" sz="1200" kern="1200">
                <a:solidFill>
                  <a:schemeClr val="tx1"/>
                </a:solidFill>
                <a:effectLst/>
                <a:latin typeface="+mn-lt"/>
                <a:ea typeface="+mn-ea"/>
                <a:cs typeface="+mn-cs"/>
              </a:rPr>
              <a:t>2018/2019</a:t>
            </a:r>
            <a:r>
              <a:rPr lang="zh-CN" altLang="zh-CN" sz="1200" kern="1200">
                <a:solidFill>
                  <a:schemeClr val="tx1"/>
                </a:solidFill>
                <a:effectLst/>
                <a:latin typeface="+mn-lt"/>
                <a:ea typeface="+mn-ea"/>
                <a:cs typeface="+mn-cs"/>
              </a:rPr>
              <a:t>年）》</a:t>
            </a:r>
            <a:endParaRPr lang="en-US" altLang="zh-CN" sz="1200" kern="1200">
              <a:solidFill>
                <a:schemeClr val="tx1"/>
              </a:solidFill>
              <a:effectLst/>
              <a:latin typeface="+mn-lt"/>
              <a:ea typeface="+mn-ea"/>
              <a:cs typeface="+mn-cs"/>
            </a:endParaRPr>
          </a:p>
          <a:p>
            <a:r>
              <a:rPr lang="zh-CN" altLang="zh-CN" sz="1200" kern="1200">
                <a:solidFill>
                  <a:schemeClr val="tx1"/>
                </a:solidFill>
                <a:effectLst/>
                <a:latin typeface="+mn-lt"/>
                <a:ea typeface="+mn-ea"/>
                <a:cs typeface="+mn-cs"/>
              </a:rPr>
              <a:t>实体零售销售额增速已经跌至</a:t>
            </a:r>
            <a:r>
              <a:rPr lang="en-US" altLang="zh-CN" sz="1200" kern="1200">
                <a:solidFill>
                  <a:schemeClr val="tx1"/>
                </a:solidFill>
                <a:effectLst/>
                <a:latin typeface="+mn-lt"/>
                <a:ea typeface="+mn-ea"/>
                <a:cs typeface="+mn-cs"/>
              </a:rPr>
              <a:t>8.9%</a:t>
            </a:r>
            <a:r>
              <a:rPr lang="zh-CN" altLang="zh-CN" sz="1200" kern="1200">
                <a:solidFill>
                  <a:schemeClr val="tx1"/>
                </a:solidFill>
                <a:effectLst/>
                <a:latin typeface="+mn-lt"/>
                <a:ea typeface="+mn-ea"/>
                <a:cs typeface="+mn-cs"/>
              </a:rPr>
              <a:t>，传统电商的销售额增速也从</a:t>
            </a:r>
            <a:r>
              <a:rPr lang="en-US" altLang="zh-CN" sz="1200" kern="1200">
                <a:solidFill>
                  <a:schemeClr val="tx1"/>
                </a:solidFill>
                <a:effectLst/>
                <a:latin typeface="+mn-lt"/>
                <a:ea typeface="+mn-ea"/>
                <a:cs typeface="+mn-cs"/>
              </a:rPr>
              <a:t>2010</a:t>
            </a:r>
            <a:r>
              <a:rPr lang="zh-CN" altLang="zh-CN" sz="1200" kern="1200">
                <a:solidFill>
                  <a:schemeClr val="tx1"/>
                </a:solidFill>
                <a:effectLst/>
                <a:latin typeface="+mn-lt"/>
                <a:ea typeface="+mn-ea"/>
                <a:cs typeface="+mn-cs"/>
              </a:rPr>
              <a:t>的</a:t>
            </a:r>
            <a:r>
              <a:rPr lang="en-US" altLang="zh-CN" sz="1200" kern="1200">
                <a:solidFill>
                  <a:schemeClr val="tx1"/>
                </a:solidFill>
                <a:effectLst/>
                <a:latin typeface="+mn-lt"/>
                <a:ea typeface="+mn-ea"/>
                <a:cs typeface="+mn-cs"/>
              </a:rPr>
              <a:t>96.9%</a:t>
            </a:r>
            <a:r>
              <a:rPr lang="zh-CN" altLang="zh-CN" sz="1200" kern="1200">
                <a:solidFill>
                  <a:schemeClr val="tx1"/>
                </a:solidFill>
                <a:effectLst/>
                <a:latin typeface="+mn-lt"/>
                <a:ea typeface="+mn-ea"/>
                <a:cs typeface="+mn-cs"/>
              </a:rPr>
              <a:t>锐减至</a:t>
            </a:r>
            <a:r>
              <a:rPr lang="en-US" altLang="zh-CN" sz="1200" kern="1200">
                <a:solidFill>
                  <a:schemeClr val="tx1"/>
                </a:solidFill>
                <a:effectLst/>
                <a:latin typeface="+mn-lt"/>
                <a:ea typeface="+mn-ea"/>
                <a:cs typeface="+mn-cs"/>
              </a:rPr>
              <a:t>23.9%</a:t>
            </a:r>
          </a:p>
          <a:p>
            <a:r>
              <a:rPr lang="zh-CN" altLang="zh-CN" sz="1200" kern="1200">
                <a:solidFill>
                  <a:schemeClr val="tx1"/>
                </a:solidFill>
                <a:effectLst/>
                <a:latin typeface="+mn-lt"/>
                <a:ea typeface="+mn-ea"/>
                <a:cs typeface="+mn-cs"/>
              </a:rPr>
              <a:t>“新零售”的出现为实体零售和传统电商提供了新的转型方向</a:t>
            </a:r>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2</a:t>
            </a:fld>
            <a:endParaRPr lang="zh-CN" altLang="en-US"/>
          </a:p>
        </p:txBody>
      </p:sp>
    </p:spTree>
    <p:extLst>
      <p:ext uri="{BB962C8B-B14F-4D97-AF65-F5344CB8AC3E}">
        <p14:creationId xmlns:p14="http://schemas.microsoft.com/office/powerpoint/2010/main" val="38731711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20</a:t>
            </a:fld>
            <a:endParaRPr lang="zh-CN" altLang="en-US"/>
          </a:p>
        </p:txBody>
      </p:sp>
    </p:spTree>
    <p:extLst>
      <p:ext uri="{BB962C8B-B14F-4D97-AF65-F5344CB8AC3E}">
        <p14:creationId xmlns:p14="http://schemas.microsoft.com/office/powerpoint/2010/main" val="38597068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21</a:t>
            </a:fld>
            <a:endParaRPr lang="zh-CN" altLang="en-US"/>
          </a:p>
        </p:txBody>
      </p:sp>
    </p:spTree>
    <p:extLst>
      <p:ext uri="{BB962C8B-B14F-4D97-AF65-F5344CB8AC3E}">
        <p14:creationId xmlns:p14="http://schemas.microsoft.com/office/powerpoint/2010/main" val="13136625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22</a:t>
            </a:fld>
            <a:endParaRPr lang="zh-CN" altLang="en-US"/>
          </a:p>
        </p:txBody>
      </p:sp>
    </p:spTree>
    <p:extLst>
      <p:ext uri="{BB962C8B-B14F-4D97-AF65-F5344CB8AC3E}">
        <p14:creationId xmlns:p14="http://schemas.microsoft.com/office/powerpoint/2010/main" val="13552820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23</a:t>
            </a:fld>
            <a:endParaRPr lang="zh-CN" altLang="en-US"/>
          </a:p>
        </p:txBody>
      </p:sp>
    </p:spTree>
    <p:extLst>
      <p:ext uri="{BB962C8B-B14F-4D97-AF65-F5344CB8AC3E}">
        <p14:creationId xmlns:p14="http://schemas.microsoft.com/office/powerpoint/2010/main" val="15425322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24</a:t>
            </a:fld>
            <a:endParaRPr lang="zh-CN" altLang="en-US"/>
          </a:p>
        </p:txBody>
      </p:sp>
    </p:spTree>
    <p:extLst>
      <p:ext uri="{BB962C8B-B14F-4D97-AF65-F5344CB8AC3E}">
        <p14:creationId xmlns:p14="http://schemas.microsoft.com/office/powerpoint/2010/main" val="20999924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25</a:t>
            </a:fld>
            <a:endParaRPr lang="zh-CN" altLang="en-US"/>
          </a:p>
        </p:txBody>
      </p:sp>
    </p:spTree>
    <p:extLst>
      <p:ext uri="{BB962C8B-B14F-4D97-AF65-F5344CB8AC3E}">
        <p14:creationId xmlns:p14="http://schemas.microsoft.com/office/powerpoint/2010/main" val="2217103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26</a:t>
            </a:fld>
            <a:endParaRPr lang="zh-CN" altLang="en-US"/>
          </a:p>
        </p:txBody>
      </p:sp>
    </p:spTree>
    <p:extLst>
      <p:ext uri="{BB962C8B-B14F-4D97-AF65-F5344CB8AC3E}">
        <p14:creationId xmlns:p14="http://schemas.microsoft.com/office/powerpoint/2010/main" val="2505828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a:solidFill>
                  <a:schemeClr val="tx1"/>
                </a:solidFill>
                <a:effectLst/>
                <a:latin typeface="+mn-lt"/>
                <a:ea typeface="+mn-ea"/>
                <a:cs typeface="+mn-cs"/>
              </a:rPr>
              <a:t>电子价签的自动视觉检测能够定位商品，实现货架的自动陈列，对支撑“新零售”体系线上和线下联动至关重要，同时也极具挑战。</a:t>
            </a:r>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3</a:t>
            </a:fld>
            <a:endParaRPr lang="zh-CN" altLang="en-US"/>
          </a:p>
        </p:txBody>
      </p:sp>
    </p:spTree>
    <p:extLst>
      <p:ext uri="{BB962C8B-B14F-4D97-AF65-F5344CB8AC3E}">
        <p14:creationId xmlns:p14="http://schemas.microsoft.com/office/powerpoint/2010/main" val="4059134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4</a:t>
            </a:fld>
            <a:endParaRPr lang="zh-CN" altLang="en-US"/>
          </a:p>
        </p:txBody>
      </p:sp>
    </p:spTree>
    <p:extLst>
      <p:ext uri="{BB962C8B-B14F-4D97-AF65-F5344CB8AC3E}">
        <p14:creationId xmlns:p14="http://schemas.microsoft.com/office/powerpoint/2010/main" val="1902824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a:solidFill>
                  <a:schemeClr val="tx1"/>
                </a:solidFill>
                <a:effectLst/>
                <a:latin typeface="+mn-lt"/>
                <a:ea typeface="+mn-ea"/>
                <a:cs typeface="+mn-cs"/>
              </a:rPr>
              <a:t>传统目标检测方法缺点：</a:t>
            </a:r>
            <a:r>
              <a:rPr lang="en-US" altLang="zh-CN" sz="1200" kern="1200">
                <a:solidFill>
                  <a:schemeClr val="tx1"/>
                </a:solidFill>
                <a:effectLst/>
                <a:latin typeface="+mn-lt"/>
                <a:ea typeface="+mn-ea"/>
                <a:cs typeface="+mn-cs"/>
              </a:rPr>
              <a:t>1.</a:t>
            </a:r>
            <a:r>
              <a:rPr lang="zh-CN" altLang="zh-CN" sz="1200" kern="1200">
                <a:solidFill>
                  <a:schemeClr val="tx1"/>
                </a:solidFill>
                <a:effectLst/>
                <a:latin typeface="+mn-lt"/>
                <a:ea typeface="+mn-ea"/>
                <a:cs typeface="+mn-cs"/>
              </a:rPr>
              <a:t>使用滑动窗口</a:t>
            </a:r>
            <a:r>
              <a:rPr lang="zh-CN" altLang="en-US" sz="1200" kern="1200">
                <a:solidFill>
                  <a:schemeClr val="tx1"/>
                </a:solidFill>
                <a:effectLst/>
                <a:latin typeface="+mn-lt"/>
                <a:ea typeface="+mn-ea"/>
                <a:cs typeface="+mn-cs"/>
              </a:rPr>
              <a:t>的</a:t>
            </a:r>
            <a:r>
              <a:rPr lang="zh-CN" altLang="zh-CN" sz="1200" kern="1200">
                <a:solidFill>
                  <a:schemeClr val="tx1"/>
                </a:solidFill>
                <a:effectLst/>
                <a:latin typeface="+mn-lt"/>
                <a:ea typeface="+mn-ea"/>
                <a:cs typeface="+mn-cs"/>
              </a:rPr>
              <a:t>方式</a:t>
            </a:r>
            <a:r>
              <a:rPr lang="zh-CN" altLang="en-US" sz="1200" kern="1200">
                <a:solidFill>
                  <a:schemeClr val="tx1"/>
                </a:solidFill>
                <a:effectLst/>
                <a:latin typeface="+mn-lt"/>
                <a:ea typeface="+mn-ea"/>
                <a:cs typeface="+mn-cs"/>
              </a:rPr>
              <a:t>来进行区域选择，这种方法</a:t>
            </a:r>
            <a:r>
              <a:rPr lang="zh-CN" altLang="zh-CN" sz="1200" kern="1200">
                <a:solidFill>
                  <a:schemeClr val="tx1"/>
                </a:solidFill>
                <a:effectLst/>
                <a:latin typeface="+mn-lt"/>
                <a:ea typeface="+mn-ea"/>
                <a:cs typeface="+mn-cs"/>
              </a:rPr>
              <a:t>效率过低，</a:t>
            </a:r>
            <a:r>
              <a:rPr lang="zh-CN" altLang="en-US" sz="1200" kern="1200">
                <a:solidFill>
                  <a:schemeClr val="tx1"/>
                </a:solidFill>
                <a:effectLst/>
                <a:latin typeface="+mn-lt"/>
                <a:ea typeface="+mn-ea"/>
                <a:cs typeface="+mn-cs"/>
              </a:rPr>
              <a:t>生成的</a:t>
            </a:r>
            <a:r>
              <a:rPr lang="zh-CN" altLang="zh-CN" sz="1200" kern="1200">
                <a:solidFill>
                  <a:schemeClr val="tx1"/>
                </a:solidFill>
                <a:effectLst/>
                <a:latin typeface="+mn-lt"/>
                <a:ea typeface="+mn-ea"/>
                <a:cs typeface="+mn-cs"/>
              </a:rPr>
              <a:t>无效区域过多，时间复杂度高；</a:t>
            </a:r>
            <a:r>
              <a:rPr lang="en-US" altLang="zh-CN" sz="1200" kern="1200">
                <a:solidFill>
                  <a:schemeClr val="tx1"/>
                </a:solidFill>
                <a:effectLst/>
                <a:latin typeface="+mn-lt"/>
                <a:ea typeface="+mn-ea"/>
                <a:cs typeface="+mn-cs"/>
              </a:rPr>
              <a:t>2.</a:t>
            </a:r>
            <a:r>
              <a:rPr lang="zh-CN" altLang="zh-CN" sz="1200" kern="1200">
                <a:solidFill>
                  <a:schemeClr val="tx1"/>
                </a:solidFill>
                <a:effectLst/>
                <a:latin typeface="+mn-lt"/>
                <a:ea typeface="+mn-ea"/>
                <a:cs typeface="+mn-cs"/>
              </a:rPr>
              <a:t>手工设计的特征鲁棒性</a:t>
            </a:r>
            <a:r>
              <a:rPr lang="zh-CN" altLang="en-US" sz="1200" kern="1200">
                <a:solidFill>
                  <a:schemeClr val="tx1"/>
                </a:solidFill>
                <a:effectLst/>
                <a:latin typeface="+mn-lt"/>
                <a:ea typeface="+mn-ea"/>
                <a:cs typeface="+mn-cs"/>
              </a:rPr>
              <a:t>不高</a:t>
            </a:r>
            <a:r>
              <a:rPr lang="zh-CN" altLang="zh-CN" sz="1200" kern="1200">
                <a:solidFill>
                  <a:schemeClr val="tx1"/>
                </a:solidFill>
                <a:effectLst/>
                <a:latin typeface="+mn-lt"/>
                <a:ea typeface="+mn-ea"/>
                <a:cs typeface="+mn-cs"/>
              </a:rPr>
              <a:t>，只能对特定情况下的目标</a:t>
            </a:r>
            <a:r>
              <a:rPr lang="zh-CN" altLang="en-US" sz="1200" kern="1200">
                <a:solidFill>
                  <a:schemeClr val="tx1"/>
                </a:solidFill>
                <a:effectLst/>
                <a:latin typeface="+mn-lt"/>
                <a:ea typeface="+mn-ea"/>
                <a:cs typeface="+mn-cs"/>
              </a:rPr>
              <a:t>进行</a:t>
            </a:r>
            <a:r>
              <a:rPr lang="zh-CN" altLang="zh-CN" sz="1200" kern="1200">
                <a:solidFill>
                  <a:schemeClr val="tx1"/>
                </a:solidFill>
                <a:effectLst/>
                <a:latin typeface="+mn-lt"/>
                <a:ea typeface="+mn-ea"/>
                <a:cs typeface="+mn-cs"/>
              </a:rPr>
              <a:t>识别，</a:t>
            </a:r>
            <a:r>
              <a:rPr lang="zh-CN" altLang="en-US" sz="1200" kern="1200">
                <a:solidFill>
                  <a:schemeClr val="tx1"/>
                </a:solidFill>
                <a:effectLst/>
                <a:latin typeface="+mn-lt"/>
                <a:ea typeface="+mn-ea"/>
                <a:cs typeface="+mn-cs"/>
              </a:rPr>
              <a:t>且</a:t>
            </a:r>
            <a:r>
              <a:rPr lang="zh-CN" altLang="zh-CN" sz="1200" kern="1200">
                <a:solidFill>
                  <a:schemeClr val="tx1"/>
                </a:solidFill>
                <a:effectLst/>
                <a:latin typeface="+mn-lt"/>
                <a:ea typeface="+mn-ea"/>
                <a:cs typeface="+mn-cs"/>
              </a:rPr>
              <a:t>受光照变化，背景复杂程度</a:t>
            </a:r>
            <a:r>
              <a:rPr lang="zh-CN" altLang="en-US" sz="1200" kern="1200">
                <a:solidFill>
                  <a:schemeClr val="tx1"/>
                </a:solidFill>
                <a:effectLst/>
                <a:latin typeface="+mn-lt"/>
                <a:ea typeface="+mn-ea"/>
                <a:cs typeface="+mn-cs"/>
              </a:rPr>
              <a:t>的</a:t>
            </a:r>
            <a:r>
              <a:rPr lang="zh-CN" altLang="zh-CN" sz="1200" kern="1200">
                <a:solidFill>
                  <a:schemeClr val="tx1"/>
                </a:solidFill>
                <a:effectLst/>
                <a:latin typeface="+mn-lt"/>
                <a:ea typeface="+mn-ea"/>
                <a:cs typeface="+mn-cs"/>
              </a:rPr>
              <a:t>影响较大</a:t>
            </a:r>
            <a:endParaRPr lang="en-US" altLang="zh-CN" sz="1200" kern="1200">
              <a:solidFill>
                <a:schemeClr val="tx1"/>
              </a:solidFill>
              <a:effectLst/>
              <a:latin typeface="+mn-lt"/>
              <a:ea typeface="+mn-ea"/>
              <a:cs typeface="+mn-cs"/>
            </a:endParaRPr>
          </a:p>
          <a:p>
            <a:r>
              <a:rPr lang="zh-CN" altLang="en-US" sz="1200" b="1">
                <a:latin typeface="宋体" panose="02010600030101010101" pitchFamily="2" charset="-122"/>
                <a:ea typeface="宋体" panose="02010600030101010101" pitchFamily="2" charset="-122"/>
              </a:rPr>
              <a:t>可以简单介绍一下</a:t>
            </a:r>
            <a:r>
              <a:rPr lang="en-US" altLang="zh-CN" sz="1200" b="1">
                <a:latin typeface="宋体" panose="02010600030101010101" pitchFamily="2" charset="-122"/>
                <a:ea typeface="宋体" panose="02010600030101010101" pitchFamily="2" charset="-122"/>
              </a:rPr>
              <a:t>Faster R-CNN</a:t>
            </a:r>
            <a:r>
              <a:rPr lang="zh-CN" altLang="en-US" sz="1200" b="1">
                <a:latin typeface="宋体" panose="02010600030101010101" pitchFamily="2" charset="-122"/>
                <a:ea typeface="宋体" panose="02010600030101010101" pitchFamily="2" charset="-122"/>
              </a:rPr>
              <a:t>，</a:t>
            </a:r>
            <a:r>
              <a:rPr lang="en-US" altLang="zh-CN" sz="1200" b="1">
                <a:latin typeface="宋体" panose="02010600030101010101" pitchFamily="2" charset="-122"/>
                <a:ea typeface="宋体" panose="02010600030101010101" pitchFamily="2" charset="-122"/>
              </a:rPr>
              <a:t>YOLO</a:t>
            </a:r>
            <a:r>
              <a:rPr lang="zh-CN" altLang="en-US" sz="1200" b="1">
                <a:latin typeface="宋体" panose="02010600030101010101" pitchFamily="2" charset="-122"/>
                <a:ea typeface="宋体" panose="02010600030101010101" pitchFamily="2" charset="-122"/>
              </a:rPr>
              <a:t>，</a:t>
            </a:r>
            <a:r>
              <a:rPr lang="en-US" altLang="zh-CN" sz="1200" b="1">
                <a:latin typeface="宋体" panose="02010600030101010101" pitchFamily="2" charset="-122"/>
                <a:ea typeface="宋体" panose="02010600030101010101" pitchFamily="2" charset="-122"/>
              </a:rPr>
              <a:t>SSD</a:t>
            </a:r>
            <a:r>
              <a:rPr lang="zh-CN" altLang="en-US" sz="1200" b="1">
                <a:latin typeface="宋体" panose="02010600030101010101" pitchFamily="2" charset="-122"/>
                <a:ea typeface="宋体" panose="02010600030101010101" pitchFamily="2" charset="-122"/>
              </a:rPr>
              <a:t>针对该数据集检测的缺点，都是由哪些原因造成的</a:t>
            </a:r>
            <a:endParaRPr lang="en-US" altLang="zh-CN" sz="1200" b="1">
              <a:latin typeface="宋体" panose="02010600030101010101" pitchFamily="2" charset="-122"/>
              <a:ea typeface="宋体" panose="02010600030101010101" pitchFamily="2" charset="-122"/>
            </a:endParaRPr>
          </a:p>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5</a:t>
            </a:fld>
            <a:endParaRPr lang="zh-CN" altLang="en-US"/>
          </a:p>
        </p:txBody>
      </p:sp>
    </p:spTree>
    <p:extLst>
      <p:ext uri="{BB962C8B-B14F-4D97-AF65-F5344CB8AC3E}">
        <p14:creationId xmlns:p14="http://schemas.microsoft.com/office/powerpoint/2010/main" val="1951763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DAD57B3-C37F-4780-8DEF-B5E621F6C5EA}" type="slidenum">
              <a:rPr lang="zh-CN" altLang="en-US" smtClean="0"/>
              <a:t>6</a:t>
            </a:fld>
            <a:endParaRPr lang="zh-CN" altLang="en-US"/>
          </a:p>
        </p:txBody>
      </p:sp>
    </p:spTree>
    <p:extLst>
      <p:ext uri="{BB962C8B-B14F-4D97-AF65-F5344CB8AC3E}">
        <p14:creationId xmlns:p14="http://schemas.microsoft.com/office/powerpoint/2010/main" val="22045113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a:solidFill>
                  <a:schemeClr val="tx1"/>
                </a:solidFill>
                <a:effectLst/>
                <a:latin typeface="+mn-lt"/>
                <a:ea typeface="+mn-ea"/>
                <a:cs typeface="+mn-cs"/>
              </a:rPr>
              <a:t>电子价签数据集主要由“</a:t>
            </a:r>
            <a:r>
              <a:rPr lang="en-US" altLang="zh-CN" sz="1200" kern="1200">
                <a:solidFill>
                  <a:schemeClr val="tx1"/>
                </a:solidFill>
                <a:effectLst/>
                <a:latin typeface="+mn-lt"/>
                <a:ea typeface="+mn-ea"/>
                <a:cs typeface="+mn-cs"/>
              </a:rPr>
              <a:t>Annotations</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images</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ImageSets</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JPEGImages</a:t>
            </a:r>
            <a:r>
              <a:rPr lang="zh-CN" altLang="zh-CN" sz="1200" kern="1200">
                <a:solidFill>
                  <a:schemeClr val="tx1"/>
                </a:solidFill>
                <a:effectLst/>
                <a:latin typeface="+mn-lt"/>
                <a:ea typeface="+mn-ea"/>
                <a:cs typeface="+mn-cs"/>
              </a:rPr>
              <a:t>”、“</a:t>
            </a:r>
            <a:r>
              <a:rPr lang="en-US" altLang="zh-CN" sz="1200" kern="1200">
                <a:solidFill>
                  <a:schemeClr val="tx1"/>
                </a:solidFill>
                <a:effectLst/>
                <a:latin typeface="+mn-lt"/>
                <a:ea typeface="+mn-ea"/>
                <a:cs typeface="+mn-cs"/>
              </a:rPr>
              <a:t>labels</a:t>
            </a:r>
            <a:r>
              <a:rPr lang="zh-CN" altLang="zh-CN" sz="1200" kern="1200">
                <a:solidFill>
                  <a:schemeClr val="tx1"/>
                </a:solidFill>
                <a:effectLst/>
                <a:latin typeface="+mn-lt"/>
                <a:ea typeface="+mn-ea"/>
                <a:cs typeface="+mn-cs"/>
              </a:rPr>
              <a:t>”五个文件夹组成。</a:t>
            </a:r>
            <a:endParaRPr lang="en-US" altLang="zh-CN" sz="1200" kern="1200">
              <a:solidFill>
                <a:schemeClr val="tx1"/>
              </a:solidFill>
              <a:effectLst/>
              <a:latin typeface="+mn-lt"/>
              <a:ea typeface="+mn-ea"/>
              <a:cs typeface="+mn-cs"/>
            </a:endParaRPr>
          </a:p>
          <a:p>
            <a:r>
              <a:rPr lang="zh-CN" altLang="zh-CN" sz="1200" kern="1200">
                <a:solidFill>
                  <a:schemeClr val="tx1"/>
                </a:solidFill>
                <a:effectLst/>
                <a:latin typeface="+mn-lt"/>
                <a:ea typeface="+mn-ea"/>
                <a:cs typeface="+mn-cs"/>
              </a:rPr>
              <a:t>其中“</a:t>
            </a:r>
            <a:r>
              <a:rPr lang="en-US" altLang="zh-CN" sz="1200" kern="1200">
                <a:solidFill>
                  <a:schemeClr val="tx1"/>
                </a:solidFill>
                <a:effectLst/>
                <a:latin typeface="+mn-lt"/>
                <a:ea typeface="+mn-ea"/>
                <a:cs typeface="+mn-cs"/>
              </a:rPr>
              <a:t>JPEGImages</a:t>
            </a:r>
            <a:r>
              <a:rPr lang="zh-CN" altLang="zh-CN" sz="1200" kern="1200">
                <a:solidFill>
                  <a:schemeClr val="tx1"/>
                </a:solidFill>
                <a:effectLst/>
                <a:latin typeface="+mn-lt"/>
                <a:ea typeface="+mn-ea"/>
                <a:cs typeface="+mn-cs"/>
              </a:rPr>
              <a:t>”文件夹存放的是未经处理的原始图片，总共包含</a:t>
            </a:r>
            <a:r>
              <a:rPr lang="en-US" altLang="zh-CN" sz="1200" kern="1200">
                <a:solidFill>
                  <a:schemeClr val="tx1"/>
                </a:solidFill>
                <a:effectLst/>
                <a:latin typeface="+mn-lt"/>
                <a:ea typeface="+mn-ea"/>
                <a:cs typeface="+mn-cs"/>
              </a:rPr>
              <a:t>14713</a:t>
            </a:r>
            <a:r>
              <a:rPr lang="zh-CN" altLang="zh-CN" sz="1200" kern="1200">
                <a:solidFill>
                  <a:schemeClr val="tx1"/>
                </a:solidFill>
                <a:effectLst/>
                <a:latin typeface="+mn-lt"/>
                <a:ea typeface="+mn-ea"/>
                <a:cs typeface="+mn-cs"/>
              </a:rPr>
              <a:t>张电子价签图片。“</a:t>
            </a:r>
            <a:r>
              <a:rPr lang="en-US" altLang="zh-CN" sz="1200" kern="1200">
                <a:solidFill>
                  <a:schemeClr val="tx1"/>
                </a:solidFill>
                <a:effectLst/>
                <a:latin typeface="+mn-lt"/>
                <a:ea typeface="+mn-ea"/>
                <a:cs typeface="+mn-cs"/>
              </a:rPr>
              <a:t>images</a:t>
            </a:r>
            <a:r>
              <a:rPr lang="zh-CN" altLang="zh-CN" sz="1200" kern="1200">
                <a:solidFill>
                  <a:schemeClr val="tx1"/>
                </a:solidFill>
                <a:effectLst/>
                <a:latin typeface="+mn-lt"/>
                <a:ea typeface="+mn-ea"/>
                <a:cs typeface="+mn-cs"/>
              </a:rPr>
              <a:t>”文件夹存放的是对原始图片重新编排后的所有图片，使用六位序列号从</a:t>
            </a:r>
            <a:r>
              <a:rPr lang="en-US" altLang="zh-CN" sz="1200" kern="1200">
                <a:solidFill>
                  <a:schemeClr val="tx1"/>
                </a:solidFill>
                <a:effectLst/>
                <a:latin typeface="+mn-lt"/>
                <a:ea typeface="+mn-ea"/>
                <a:cs typeface="+mn-cs"/>
              </a:rPr>
              <a:t>000001</a:t>
            </a:r>
            <a:r>
              <a:rPr lang="zh-CN" altLang="zh-CN" sz="1200" kern="1200">
                <a:solidFill>
                  <a:schemeClr val="tx1"/>
                </a:solidFill>
                <a:effectLst/>
                <a:latin typeface="+mn-lt"/>
                <a:ea typeface="+mn-ea"/>
                <a:cs typeface="+mn-cs"/>
              </a:rPr>
              <a:t>开始重新编排。“</a:t>
            </a:r>
            <a:r>
              <a:rPr lang="en-US" altLang="zh-CN" sz="1200" kern="1200">
                <a:solidFill>
                  <a:schemeClr val="tx1"/>
                </a:solidFill>
                <a:effectLst/>
                <a:latin typeface="+mn-lt"/>
                <a:ea typeface="+mn-ea"/>
                <a:cs typeface="+mn-cs"/>
              </a:rPr>
              <a:t>Annotations</a:t>
            </a:r>
            <a:r>
              <a:rPr lang="zh-CN" altLang="zh-CN" sz="1200" kern="1200">
                <a:solidFill>
                  <a:schemeClr val="tx1"/>
                </a:solidFill>
                <a:effectLst/>
                <a:latin typeface="+mn-lt"/>
                <a:ea typeface="+mn-ea"/>
                <a:cs typeface="+mn-cs"/>
              </a:rPr>
              <a:t>”文件夹里包含所有标注完的</a:t>
            </a:r>
            <a:r>
              <a:rPr lang="en-US" altLang="zh-CN" sz="1200" kern="1200">
                <a:solidFill>
                  <a:schemeClr val="tx1"/>
                </a:solidFill>
                <a:effectLst/>
                <a:latin typeface="+mn-lt"/>
                <a:ea typeface="+mn-ea"/>
                <a:cs typeface="+mn-cs"/>
              </a:rPr>
              <a:t>xml</a:t>
            </a:r>
            <a:r>
              <a:rPr lang="zh-CN" altLang="zh-CN" sz="1200" kern="1200">
                <a:solidFill>
                  <a:schemeClr val="tx1"/>
                </a:solidFill>
                <a:effectLst/>
                <a:latin typeface="+mn-lt"/>
                <a:ea typeface="+mn-ea"/>
                <a:cs typeface="+mn-cs"/>
              </a:rPr>
              <a:t>文件，序列号和“</a:t>
            </a:r>
            <a:r>
              <a:rPr lang="en-US" altLang="zh-CN" sz="1200" kern="1200">
                <a:solidFill>
                  <a:schemeClr val="tx1"/>
                </a:solidFill>
                <a:effectLst/>
                <a:latin typeface="+mn-lt"/>
                <a:ea typeface="+mn-ea"/>
                <a:cs typeface="+mn-cs"/>
              </a:rPr>
              <a:t>images</a:t>
            </a:r>
            <a:r>
              <a:rPr lang="zh-CN" altLang="zh-CN" sz="1200" kern="1200">
                <a:solidFill>
                  <a:schemeClr val="tx1"/>
                </a:solidFill>
                <a:effectLst/>
                <a:latin typeface="+mn-lt"/>
                <a:ea typeface="+mn-ea"/>
                <a:cs typeface="+mn-cs"/>
              </a:rPr>
              <a:t>”图片一一对应。“</a:t>
            </a:r>
            <a:r>
              <a:rPr lang="en-US" altLang="zh-CN" sz="1200" kern="1200">
                <a:solidFill>
                  <a:schemeClr val="tx1"/>
                </a:solidFill>
                <a:effectLst/>
                <a:latin typeface="+mn-lt"/>
                <a:ea typeface="+mn-ea"/>
                <a:cs typeface="+mn-cs"/>
              </a:rPr>
              <a:t>ImageSets</a:t>
            </a:r>
            <a:r>
              <a:rPr lang="zh-CN" altLang="zh-CN" sz="1200" kern="1200">
                <a:solidFill>
                  <a:schemeClr val="tx1"/>
                </a:solidFill>
                <a:effectLst/>
                <a:latin typeface="+mn-lt"/>
                <a:ea typeface="+mn-ea"/>
                <a:cs typeface="+mn-cs"/>
              </a:rPr>
              <a:t>”文件夹中式划分训练集、验证集和测试集的索引文件，本文通过</a:t>
            </a:r>
            <a:r>
              <a:rPr lang="en-US" altLang="zh-CN" sz="1200" kern="1200">
                <a:solidFill>
                  <a:schemeClr val="tx1"/>
                </a:solidFill>
                <a:effectLst/>
                <a:latin typeface="+mn-lt"/>
                <a:ea typeface="+mn-ea"/>
                <a:cs typeface="+mn-cs"/>
              </a:rPr>
              <a:t>python</a:t>
            </a:r>
            <a:r>
              <a:rPr lang="zh-CN" altLang="zh-CN" sz="1200" kern="1200">
                <a:solidFill>
                  <a:schemeClr val="tx1"/>
                </a:solidFill>
                <a:effectLst/>
                <a:latin typeface="+mn-lt"/>
                <a:ea typeface="+mn-ea"/>
                <a:cs typeface="+mn-cs"/>
              </a:rPr>
              <a:t>文件随机生成</a:t>
            </a:r>
            <a:r>
              <a:rPr lang="en-US" altLang="zh-CN" sz="1200" kern="1200">
                <a:solidFill>
                  <a:schemeClr val="tx1"/>
                </a:solidFill>
                <a:effectLst/>
                <a:latin typeface="+mn-lt"/>
                <a:ea typeface="+mn-ea"/>
                <a:cs typeface="+mn-cs"/>
              </a:rPr>
              <a:t>6:2:2</a:t>
            </a:r>
            <a:r>
              <a:rPr lang="zh-CN" altLang="zh-CN" sz="1200" kern="1200">
                <a:solidFill>
                  <a:schemeClr val="tx1"/>
                </a:solidFill>
                <a:effectLst/>
                <a:latin typeface="+mn-lt"/>
                <a:ea typeface="+mn-ea"/>
                <a:cs typeface="+mn-cs"/>
              </a:rPr>
              <a:t>的训练集、验证集和测试集。“</a:t>
            </a:r>
            <a:r>
              <a:rPr lang="en-US" altLang="zh-CN" sz="1200" kern="1200">
                <a:solidFill>
                  <a:schemeClr val="tx1"/>
                </a:solidFill>
                <a:effectLst/>
                <a:latin typeface="+mn-lt"/>
                <a:ea typeface="+mn-ea"/>
                <a:cs typeface="+mn-cs"/>
              </a:rPr>
              <a:t>labels</a:t>
            </a:r>
            <a:r>
              <a:rPr lang="zh-CN" altLang="zh-CN" sz="1200" kern="1200">
                <a:solidFill>
                  <a:schemeClr val="tx1"/>
                </a:solidFill>
                <a:effectLst/>
                <a:latin typeface="+mn-lt"/>
                <a:ea typeface="+mn-ea"/>
                <a:cs typeface="+mn-cs"/>
              </a:rPr>
              <a:t>”里存放的是所有图片在主机中的准确地址，用于快速将图片输入模型网络。</a:t>
            </a:r>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7</a:t>
            </a:fld>
            <a:endParaRPr lang="zh-CN" altLang="en-US"/>
          </a:p>
        </p:txBody>
      </p:sp>
    </p:spTree>
    <p:extLst>
      <p:ext uri="{BB962C8B-B14F-4D97-AF65-F5344CB8AC3E}">
        <p14:creationId xmlns:p14="http://schemas.microsoft.com/office/powerpoint/2010/main" val="3306951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8</a:t>
            </a:fld>
            <a:endParaRPr lang="zh-CN" altLang="en-US"/>
          </a:p>
        </p:txBody>
      </p:sp>
    </p:spTree>
    <p:extLst>
      <p:ext uri="{BB962C8B-B14F-4D97-AF65-F5344CB8AC3E}">
        <p14:creationId xmlns:p14="http://schemas.microsoft.com/office/powerpoint/2010/main" val="1391024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D57B3-C37F-4780-8DEF-B5E621F6C5EA}" type="slidenum">
              <a:rPr lang="zh-CN" altLang="en-US" smtClean="0"/>
              <a:t>9</a:t>
            </a:fld>
            <a:endParaRPr lang="zh-CN" altLang="en-US"/>
          </a:p>
        </p:txBody>
      </p:sp>
    </p:spTree>
    <p:extLst>
      <p:ext uri="{BB962C8B-B14F-4D97-AF65-F5344CB8AC3E}">
        <p14:creationId xmlns:p14="http://schemas.microsoft.com/office/powerpoint/2010/main" val="22017039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8633D8-A588-4E0D-B69C-963A3FAE42E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B30248E-E604-4F7F-80CF-36C1CBAB2D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136FCFD1-A978-4FF7-9144-E4423D97611C}"/>
              </a:ext>
            </a:extLst>
          </p:cNvPr>
          <p:cNvSpPr>
            <a:spLocks noGrp="1"/>
          </p:cNvSpPr>
          <p:nvPr>
            <p:ph type="dt" sz="half" idx="10"/>
          </p:nvPr>
        </p:nvSpPr>
        <p:spPr/>
        <p:txBody>
          <a:bodyPr/>
          <a:lstStyle/>
          <a:p>
            <a:fld id="{B877A559-8F20-4E3E-A436-7065FB1A3C51}" type="datetime1">
              <a:rPr lang="zh-CN" altLang="en-US" smtClean="0"/>
              <a:t>2020/5/29</a:t>
            </a:fld>
            <a:endParaRPr lang="zh-CN" altLang="en-US"/>
          </a:p>
        </p:txBody>
      </p:sp>
      <p:sp>
        <p:nvSpPr>
          <p:cNvPr id="5" name="页脚占位符 4">
            <a:extLst>
              <a:ext uri="{FF2B5EF4-FFF2-40B4-BE49-F238E27FC236}">
                <a16:creationId xmlns:a16="http://schemas.microsoft.com/office/drawing/2014/main" id="{54D0A7A1-640A-4094-B82E-31CCA8CFDF0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30DAFED-A56D-46F6-B8A0-020976C0CBC3}"/>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2609275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7CD285-5999-4496-9EC7-DD8BF2852578}"/>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AF0D357-6B14-4738-B7D4-8D660BEBD52D}"/>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787FC36-8C3D-417D-82C9-5A349B267813}"/>
              </a:ext>
            </a:extLst>
          </p:cNvPr>
          <p:cNvSpPr>
            <a:spLocks noGrp="1"/>
          </p:cNvSpPr>
          <p:nvPr>
            <p:ph type="dt" sz="half" idx="10"/>
          </p:nvPr>
        </p:nvSpPr>
        <p:spPr/>
        <p:txBody>
          <a:bodyPr/>
          <a:lstStyle/>
          <a:p>
            <a:fld id="{C02A41B1-551D-4F5C-9C89-32DDEA78C659}" type="datetime1">
              <a:rPr lang="zh-CN" altLang="en-US" smtClean="0"/>
              <a:t>2020/5/29</a:t>
            </a:fld>
            <a:endParaRPr lang="zh-CN" altLang="en-US"/>
          </a:p>
        </p:txBody>
      </p:sp>
      <p:sp>
        <p:nvSpPr>
          <p:cNvPr id="5" name="页脚占位符 4">
            <a:extLst>
              <a:ext uri="{FF2B5EF4-FFF2-40B4-BE49-F238E27FC236}">
                <a16:creationId xmlns:a16="http://schemas.microsoft.com/office/drawing/2014/main" id="{9CE67FAD-563E-45BB-9AA7-71A5F8E4C54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B38DA6B-34D2-4066-9BC8-DF9A8D6A32A7}"/>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951439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672786B-FFC8-4C7B-AA70-FF410A588F8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AD43E64-0ECF-49BE-AACB-51EA4749A63B}"/>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CA209C1-87CA-41CF-8145-B399A4059E3B}"/>
              </a:ext>
            </a:extLst>
          </p:cNvPr>
          <p:cNvSpPr>
            <a:spLocks noGrp="1"/>
          </p:cNvSpPr>
          <p:nvPr>
            <p:ph type="dt" sz="half" idx="10"/>
          </p:nvPr>
        </p:nvSpPr>
        <p:spPr/>
        <p:txBody>
          <a:bodyPr/>
          <a:lstStyle/>
          <a:p>
            <a:fld id="{280DC7B9-CE51-47AB-88C1-0FE76229A3CA}" type="datetime1">
              <a:rPr lang="zh-CN" altLang="en-US" smtClean="0"/>
              <a:t>2020/5/29</a:t>
            </a:fld>
            <a:endParaRPr lang="zh-CN" altLang="en-US"/>
          </a:p>
        </p:txBody>
      </p:sp>
      <p:sp>
        <p:nvSpPr>
          <p:cNvPr id="5" name="页脚占位符 4">
            <a:extLst>
              <a:ext uri="{FF2B5EF4-FFF2-40B4-BE49-F238E27FC236}">
                <a16:creationId xmlns:a16="http://schemas.microsoft.com/office/drawing/2014/main" id="{BF2F2BAE-71AF-4937-9EC1-70F218E6AEB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5A51377-39E2-49FA-A1EC-492D49D20B55}"/>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1583816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AA7995-8709-497A-8F96-2E209F52713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C784F01-C05B-4EBF-BD7B-1D6320708A1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992CC68-43C9-4293-9DC6-087004753FC2}"/>
              </a:ext>
            </a:extLst>
          </p:cNvPr>
          <p:cNvSpPr>
            <a:spLocks noGrp="1"/>
          </p:cNvSpPr>
          <p:nvPr>
            <p:ph type="dt" sz="half" idx="10"/>
          </p:nvPr>
        </p:nvSpPr>
        <p:spPr/>
        <p:txBody>
          <a:bodyPr/>
          <a:lstStyle/>
          <a:p>
            <a:fld id="{6B3D6AB6-7E61-43FC-B102-FB8A5E697E64}" type="datetime1">
              <a:rPr lang="zh-CN" altLang="en-US" smtClean="0"/>
              <a:t>2020/5/29</a:t>
            </a:fld>
            <a:endParaRPr lang="zh-CN" altLang="en-US"/>
          </a:p>
        </p:txBody>
      </p:sp>
      <p:sp>
        <p:nvSpPr>
          <p:cNvPr id="5" name="页脚占位符 4">
            <a:extLst>
              <a:ext uri="{FF2B5EF4-FFF2-40B4-BE49-F238E27FC236}">
                <a16:creationId xmlns:a16="http://schemas.microsoft.com/office/drawing/2014/main" id="{2385666C-45B0-49BF-A6ED-608F706DCBF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5E8791-A09B-428D-88E8-A0DE66CB4F3A}"/>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3643146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0DEFD-DED6-475F-A123-FD39AA2BC6AA}"/>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BAA6768-0075-4572-BA41-92907B10A7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DB62E9F-0CF2-45D6-9965-10D8F11C11A0}"/>
              </a:ext>
            </a:extLst>
          </p:cNvPr>
          <p:cNvSpPr>
            <a:spLocks noGrp="1"/>
          </p:cNvSpPr>
          <p:nvPr>
            <p:ph type="dt" sz="half" idx="10"/>
          </p:nvPr>
        </p:nvSpPr>
        <p:spPr/>
        <p:txBody>
          <a:bodyPr/>
          <a:lstStyle/>
          <a:p>
            <a:fld id="{99338E57-C810-424B-8D66-A8502ED9E671}" type="datetime1">
              <a:rPr lang="zh-CN" altLang="en-US" smtClean="0"/>
              <a:t>2020/5/29</a:t>
            </a:fld>
            <a:endParaRPr lang="zh-CN" altLang="en-US"/>
          </a:p>
        </p:txBody>
      </p:sp>
      <p:sp>
        <p:nvSpPr>
          <p:cNvPr id="5" name="页脚占位符 4">
            <a:extLst>
              <a:ext uri="{FF2B5EF4-FFF2-40B4-BE49-F238E27FC236}">
                <a16:creationId xmlns:a16="http://schemas.microsoft.com/office/drawing/2014/main" id="{58744EA6-D378-4C20-BD65-8303CA5595F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AE39AF9-6DF5-43A2-AA14-7200F17E3B07}"/>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1471047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B5CC9C-951B-4B59-9BD5-0DC94274CCA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E2DB54B-5AD6-4AD9-A713-85B050692BA9}"/>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CFD3E32-9B64-4383-9898-9FC827FC7FE5}"/>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1B0FCFB-F9E2-46CF-B06D-BC010852845D}"/>
              </a:ext>
            </a:extLst>
          </p:cNvPr>
          <p:cNvSpPr>
            <a:spLocks noGrp="1"/>
          </p:cNvSpPr>
          <p:nvPr>
            <p:ph type="dt" sz="half" idx="10"/>
          </p:nvPr>
        </p:nvSpPr>
        <p:spPr/>
        <p:txBody>
          <a:bodyPr/>
          <a:lstStyle/>
          <a:p>
            <a:fld id="{B2F57F23-4364-4AD5-A456-F91D72139183}" type="datetime1">
              <a:rPr lang="zh-CN" altLang="en-US" smtClean="0"/>
              <a:t>2020/5/29</a:t>
            </a:fld>
            <a:endParaRPr lang="zh-CN" altLang="en-US"/>
          </a:p>
        </p:txBody>
      </p:sp>
      <p:sp>
        <p:nvSpPr>
          <p:cNvPr id="6" name="页脚占位符 5">
            <a:extLst>
              <a:ext uri="{FF2B5EF4-FFF2-40B4-BE49-F238E27FC236}">
                <a16:creationId xmlns:a16="http://schemas.microsoft.com/office/drawing/2014/main" id="{8AA39B5F-5E32-4124-BAA8-DA14963B388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FEE600F-B4B4-4E57-85C7-B159129C037C}"/>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259197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8D0B93-18FB-4834-9919-AA8583A43B9E}"/>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E3066D7-88D3-4F95-9029-384A81DCF9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8974114F-2E0F-46C3-BEDA-E080B33D6D4C}"/>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EA1E57D0-CBC8-40B0-BD44-A65CAB39FDA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0A44DB87-4407-4A63-9748-24E35211E0C2}"/>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7883426-89E2-4B7D-830D-10A1D61D6560}"/>
              </a:ext>
            </a:extLst>
          </p:cNvPr>
          <p:cNvSpPr>
            <a:spLocks noGrp="1"/>
          </p:cNvSpPr>
          <p:nvPr>
            <p:ph type="dt" sz="half" idx="10"/>
          </p:nvPr>
        </p:nvSpPr>
        <p:spPr/>
        <p:txBody>
          <a:bodyPr/>
          <a:lstStyle/>
          <a:p>
            <a:fld id="{CB6DB301-D1FF-4052-927E-864A037F7AE9}" type="datetime1">
              <a:rPr lang="zh-CN" altLang="en-US" smtClean="0"/>
              <a:t>2020/5/29</a:t>
            </a:fld>
            <a:endParaRPr lang="zh-CN" altLang="en-US"/>
          </a:p>
        </p:txBody>
      </p:sp>
      <p:sp>
        <p:nvSpPr>
          <p:cNvPr id="8" name="页脚占位符 7">
            <a:extLst>
              <a:ext uri="{FF2B5EF4-FFF2-40B4-BE49-F238E27FC236}">
                <a16:creationId xmlns:a16="http://schemas.microsoft.com/office/drawing/2014/main" id="{FDA0B3DA-1C28-4693-A9C7-576BF2A64BF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EDF3F9A-2414-42A1-951C-877AF06C0925}"/>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2375803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8FCD1A-3850-4B45-B60C-352928004B5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955D2FFF-7E55-418B-AA39-BAD42EC9BDDD}"/>
              </a:ext>
            </a:extLst>
          </p:cNvPr>
          <p:cNvSpPr>
            <a:spLocks noGrp="1"/>
          </p:cNvSpPr>
          <p:nvPr>
            <p:ph type="dt" sz="half" idx="10"/>
          </p:nvPr>
        </p:nvSpPr>
        <p:spPr/>
        <p:txBody>
          <a:bodyPr/>
          <a:lstStyle/>
          <a:p>
            <a:fld id="{F1338955-8E2C-414C-BBF2-616EE8C96B3C}" type="datetime1">
              <a:rPr lang="zh-CN" altLang="en-US" smtClean="0"/>
              <a:t>2020/5/29</a:t>
            </a:fld>
            <a:endParaRPr lang="zh-CN" altLang="en-US"/>
          </a:p>
        </p:txBody>
      </p:sp>
      <p:sp>
        <p:nvSpPr>
          <p:cNvPr id="4" name="页脚占位符 3">
            <a:extLst>
              <a:ext uri="{FF2B5EF4-FFF2-40B4-BE49-F238E27FC236}">
                <a16:creationId xmlns:a16="http://schemas.microsoft.com/office/drawing/2014/main" id="{5E19051A-BE9A-47B9-A619-421E0A490D5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7CBF9E2-E1D0-4247-B8A4-D0A2115B8986}"/>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3633407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1E18923-B7D9-40C6-9E70-DB2C26FBB16E}"/>
              </a:ext>
            </a:extLst>
          </p:cNvPr>
          <p:cNvSpPr>
            <a:spLocks noGrp="1"/>
          </p:cNvSpPr>
          <p:nvPr>
            <p:ph type="dt" sz="half" idx="10"/>
          </p:nvPr>
        </p:nvSpPr>
        <p:spPr/>
        <p:txBody>
          <a:bodyPr/>
          <a:lstStyle/>
          <a:p>
            <a:fld id="{2072216C-1F1A-42B0-A4E7-7B8174CBB5F1}" type="datetime1">
              <a:rPr lang="zh-CN" altLang="en-US" smtClean="0"/>
              <a:t>2020/5/29</a:t>
            </a:fld>
            <a:endParaRPr lang="zh-CN" altLang="en-US"/>
          </a:p>
        </p:txBody>
      </p:sp>
      <p:sp>
        <p:nvSpPr>
          <p:cNvPr id="3" name="页脚占位符 2">
            <a:extLst>
              <a:ext uri="{FF2B5EF4-FFF2-40B4-BE49-F238E27FC236}">
                <a16:creationId xmlns:a16="http://schemas.microsoft.com/office/drawing/2014/main" id="{E1C6401F-CD08-4811-B620-A06CDA511A4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53722AD-253A-48E2-8C94-D0FC472C2694}"/>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4294258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87DF57-5A5D-4E1A-90B9-ADE39566709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C303659-A423-4B45-9427-F6F3CAC733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F33A6F9-3797-49E9-876D-8E6887D749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5BCD9D9-BAF1-4EB4-A6FA-621A64EDFA12}"/>
              </a:ext>
            </a:extLst>
          </p:cNvPr>
          <p:cNvSpPr>
            <a:spLocks noGrp="1"/>
          </p:cNvSpPr>
          <p:nvPr>
            <p:ph type="dt" sz="half" idx="10"/>
          </p:nvPr>
        </p:nvSpPr>
        <p:spPr/>
        <p:txBody>
          <a:bodyPr/>
          <a:lstStyle/>
          <a:p>
            <a:fld id="{9DEDBC90-CA42-4B1C-AF0A-E4C79872E1DB}" type="datetime1">
              <a:rPr lang="zh-CN" altLang="en-US" smtClean="0"/>
              <a:t>2020/5/29</a:t>
            </a:fld>
            <a:endParaRPr lang="zh-CN" altLang="en-US"/>
          </a:p>
        </p:txBody>
      </p:sp>
      <p:sp>
        <p:nvSpPr>
          <p:cNvPr id="6" name="页脚占位符 5">
            <a:extLst>
              <a:ext uri="{FF2B5EF4-FFF2-40B4-BE49-F238E27FC236}">
                <a16:creationId xmlns:a16="http://schemas.microsoft.com/office/drawing/2014/main" id="{D2764DE6-81FE-4855-929E-44C1E409EB4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883E421-C073-43F8-AFBE-BD1CDBD37EA0}"/>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2491778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60F853-25A5-4C6A-89E8-EB1493F4441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991DEE8-E042-4044-80CC-762256520A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0915A605-960C-4FFF-B975-ED820D905A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3252C0B-9CAD-4C3A-AA38-0AA45A0F1BB8}"/>
              </a:ext>
            </a:extLst>
          </p:cNvPr>
          <p:cNvSpPr>
            <a:spLocks noGrp="1"/>
          </p:cNvSpPr>
          <p:nvPr>
            <p:ph type="dt" sz="half" idx="10"/>
          </p:nvPr>
        </p:nvSpPr>
        <p:spPr/>
        <p:txBody>
          <a:bodyPr/>
          <a:lstStyle/>
          <a:p>
            <a:fld id="{03CF16C4-46BB-4ACB-B8D5-0F3092668D68}" type="datetime1">
              <a:rPr lang="zh-CN" altLang="en-US" smtClean="0"/>
              <a:t>2020/5/29</a:t>
            </a:fld>
            <a:endParaRPr lang="zh-CN" altLang="en-US"/>
          </a:p>
        </p:txBody>
      </p:sp>
      <p:sp>
        <p:nvSpPr>
          <p:cNvPr id="6" name="页脚占位符 5">
            <a:extLst>
              <a:ext uri="{FF2B5EF4-FFF2-40B4-BE49-F238E27FC236}">
                <a16:creationId xmlns:a16="http://schemas.microsoft.com/office/drawing/2014/main" id="{E9601CE4-6732-4AA4-89AA-194C54A351B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95932BA-5B46-4DC0-8440-4A54549FA01E}"/>
              </a:ext>
            </a:extLst>
          </p:cNvPr>
          <p:cNvSpPr>
            <a:spLocks noGrp="1"/>
          </p:cNvSpPr>
          <p:nvPr>
            <p:ph type="sldNum" sz="quarter" idx="12"/>
          </p:nvPr>
        </p:nvSpPr>
        <p:spPr/>
        <p:txBody>
          <a:body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1842715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8344BB7-27AD-4F14-857B-EDE523DBFDA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8337D7B-9B2B-4167-A727-C1A6E2FC23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39134DD-8499-4A5E-9778-B44DD4D7D3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ADE21F-0601-43F6-8880-8D3AC96D63F0}" type="datetime1">
              <a:rPr lang="zh-CN" altLang="en-US" smtClean="0"/>
              <a:t>2020/5/29</a:t>
            </a:fld>
            <a:endParaRPr lang="zh-CN" altLang="en-US"/>
          </a:p>
        </p:txBody>
      </p:sp>
      <p:sp>
        <p:nvSpPr>
          <p:cNvPr id="5" name="页脚占位符 4">
            <a:extLst>
              <a:ext uri="{FF2B5EF4-FFF2-40B4-BE49-F238E27FC236}">
                <a16:creationId xmlns:a16="http://schemas.microsoft.com/office/drawing/2014/main" id="{4C40BA21-3DD9-4DB5-9AED-B59144E7F3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406E026-86D7-445C-B60B-922037AD42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ADF04C-F54D-494E-A290-9C7FE9B83CEA}" type="slidenum">
              <a:rPr lang="zh-CN" altLang="en-US" smtClean="0"/>
              <a:t>‹#›</a:t>
            </a:fld>
            <a:endParaRPr lang="zh-CN" altLang="en-US"/>
          </a:p>
        </p:txBody>
      </p:sp>
    </p:spTree>
    <p:extLst>
      <p:ext uri="{BB962C8B-B14F-4D97-AF65-F5344CB8AC3E}">
        <p14:creationId xmlns:p14="http://schemas.microsoft.com/office/powerpoint/2010/main" val="34337132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B3A1C1-353F-4022-B93B-BC3DE248FD15}"/>
              </a:ext>
            </a:extLst>
          </p:cNvPr>
          <p:cNvSpPr>
            <a:spLocks noGrp="1"/>
          </p:cNvSpPr>
          <p:nvPr>
            <p:ph type="ctrTitle"/>
          </p:nvPr>
        </p:nvSpPr>
        <p:spPr>
          <a:xfrm>
            <a:off x="2040132" y="2621878"/>
            <a:ext cx="7492704" cy="617748"/>
          </a:xfrm>
        </p:spPr>
        <p:txBody>
          <a:bodyPr>
            <a:normAutofit/>
          </a:bodyPr>
          <a:lstStyle/>
          <a:p>
            <a:r>
              <a:rPr lang="zh-CN" altLang="en-US" sz="3600" b="1">
                <a:latin typeface="宋体" panose="02010600030101010101" pitchFamily="2" charset="-122"/>
                <a:ea typeface="宋体" panose="02010600030101010101" pitchFamily="2" charset="-122"/>
              </a:rPr>
              <a:t>电子价签检测算法研究与系统实现</a:t>
            </a:r>
            <a:endParaRPr lang="zh-CN" altLang="en-US" sz="3600" b="1" dirty="0">
              <a:latin typeface="宋体" panose="02010600030101010101" pitchFamily="2" charset="-122"/>
              <a:ea typeface="宋体" panose="02010600030101010101" pitchFamily="2" charset="-122"/>
            </a:endParaRPr>
          </a:p>
        </p:txBody>
      </p:sp>
      <p:sp>
        <p:nvSpPr>
          <p:cNvPr id="3" name="副标题 2">
            <a:extLst>
              <a:ext uri="{FF2B5EF4-FFF2-40B4-BE49-F238E27FC236}">
                <a16:creationId xmlns:a16="http://schemas.microsoft.com/office/drawing/2014/main" id="{56550BC2-5D7F-4B8D-9EB7-DA998424EB3C}"/>
              </a:ext>
            </a:extLst>
          </p:cNvPr>
          <p:cNvSpPr>
            <a:spLocks noGrp="1"/>
          </p:cNvSpPr>
          <p:nvPr>
            <p:ph type="subTitle" idx="1"/>
          </p:nvPr>
        </p:nvSpPr>
        <p:spPr>
          <a:xfrm>
            <a:off x="2763292" y="4403858"/>
            <a:ext cx="6046383" cy="1393435"/>
          </a:xfrm>
        </p:spPr>
        <p:txBody>
          <a:bodyPr>
            <a:normAutofit/>
          </a:bodyPr>
          <a:lstStyle/>
          <a:p>
            <a:r>
              <a:rPr lang="zh-CN" altLang="en-US"/>
              <a:t>  </a:t>
            </a:r>
            <a:r>
              <a:rPr lang="zh-CN" altLang="en-US" b="1">
                <a:latin typeface="宋体" panose="02010600030101010101" pitchFamily="2" charset="-122"/>
                <a:ea typeface="宋体" panose="02010600030101010101" pitchFamily="2" charset="-122"/>
              </a:rPr>
              <a:t>答辩人：   韩致远</a:t>
            </a:r>
            <a:endParaRPr lang="en-US" altLang="zh-CN" b="1">
              <a:latin typeface="宋体" panose="02010600030101010101" pitchFamily="2" charset="-122"/>
              <a:ea typeface="宋体" panose="02010600030101010101" pitchFamily="2" charset="-122"/>
            </a:endParaRPr>
          </a:p>
          <a:p>
            <a:r>
              <a:rPr lang="zh-CN" altLang="en-US" b="1">
                <a:latin typeface="宋体" panose="02010600030101010101" pitchFamily="2" charset="-122"/>
                <a:ea typeface="宋体" panose="02010600030101010101" pitchFamily="2" charset="-122"/>
              </a:rPr>
              <a:t> 导  师：   郭宇春</a:t>
            </a:r>
            <a:endParaRPr lang="en-US" altLang="zh-CN" b="1">
              <a:latin typeface="宋体" panose="02010600030101010101" pitchFamily="2" charset="-122"/>
              <a:ea typeface="宋体" panose="02010600030101010101" pitchFamily="2" charset="-122"/>
            </a:endParaRPr>
          </a:p>
          <a:p>
            <a:r>
              <a:rPr lang="zh-CN" altLang="en-US" b="1">
                <a:latin typeface="宋体" panose="02010600030101010101" pitchFamily="2" charset="-122"/>
                <a:ea typeface="宋体" panose="02010600030101010101" pitchFamily="2" charset="-122"/>
              </a:rPr>
              <a:t>  学  号：  </a:t>
            </a:r>
            <a:r>
              <a:rPr lang="en-US" altLang="zh-CN" b="1">
                <a:latin typeface="宋体" panose="02010600030101010101" pitchFamily="2" charset="-122"/>
                <a:ea typeface="宋体" panose="02010600030101010101" pitchFamily="2" charset="-122"/>
              </a:rPr>
              <a:t>18125015</a:t>
            </a:r>
            <a:endParaRPr lang="zh-CN" altLang="en-US" b="1" dirty="0">
              <a:latin typeface="宋体" panose="02010600030101010101" pitchFamily="2" charset="-122"/>
              <a:ea typeface="宋体" panose="02010600030101010101" pitchFamily="2" charset="-122"/>
            </a:endParaRPr>
          </a:p>
        </p:txBody>
      </p:sp>
      <p:grpSp>
        <p:nvGrpSpPr>
          <p:cNvPr id="4" name="组合 2">
            <a:extLst>
              <a:ext uri="{FF2B5EF4-FFF2-40B4-BE49-F238E27FC236}">
                <a16:creationId xmlns:a16="http://schemas.microsoft.com/office/drawing/2014/main" id="{4EBDD55D-7879-46FB-9225-AE38293A60D2}"/>
              </a:ext>
            </a:extLst>
          </p:cNvPr>
          <p:cNvGrpSpPr>
            <a:grpSpLocks noChangeAspect="1"/>
          </p:cNvGrpSpPr>
          <p:nvPr/>
        </p:nvGrpSpPr>
        <p:grpSpPr bwMode="auto">
          <a:xfrm>
            <a:off x="2805953" y="815042"/>
            <a:ext cx="5961062" cy="1441450"/>
            <a:chOff x="0" y="0"/>
            <a:chExt cx="5960568" cy="1440160"/>
          </a:xfrm>
        </p:grpSpPr>
        <p:pic>
          <p:nvPicPr>
            <p:cNvPr id="5" name="Picture 2" descr="C:\Documents and Settings\Administrator\桌面\logo_副本.png">
              <a:extLst>
                <a:ext uri="{FF2B5EF4-FFF2-40B4-BE49-F238E27FC236}">
                  <a16:creationId xmlns:a16="http://schemas.microsoft.com/office/drawing/2014/main" id="{61410660-165C-43F0-B4ED-58CC23A93A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40160" cy="1440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1">
              <a:extLst>
                <a:ext uri="{FF2B5EF4-FFF2-40B4-BE49-F238E27FC236}">
                  <a16:creationId xmlns:a16="http://schemas.microsoft.com/office/drawing/2014/main" id="{9813D586-3CFF-4915-AFAB-945409532D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0568" y="138411"/>
              <a:ext cx="4320000" cy="1163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 name="TextBox 23">
            <a:extLst>
              <a:ext uri="{FF2B5EF4-FFF2-40B4-BE49-F238E27FC236}">
                <a16:creationId xmlns:a16="http://schemas.microsoft.com/office/drawing/2014/main" id="{5993C6C0-3671-4D3B-ADAB-2A18B948DBAE}"/>
              </a:ext>
            </a:extLst>
          </p:cNvPr>
          <p:cNvSpPr txBox="1">
            <a:spLocks noChangeArrowheads="1"/>
          </p:cNvSpPr>
          <p:nvPr/>
        </p:nvSpPr>
        <p:spPr bwMode="auto">
          <a:xfrm>
            <a:off x="514807" y="3383137"/>
            <a:ext cx="111623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defRPr sz="1300">
                <a:solidFill>
                  <a:schemeClr val="tx1"/>
                </a:solidFill>
                <a:latin typeface="Nexa Light" pitchFamily="50" charset="0"/>
                <a:ea typeface="微软雅黑" panose="020B0503020204020204" pitchFamily="34" charset="-122"/>
              </a:defRPr>
            </a:lvl1pPr>
            <a:lvl2pPr marL="742950" indent="-285750">
              <a:defRPr sz="1300">
                <a:solidFill>
                  <a:schemeClr val="tx1"/>
                </a:solidFill>
                <a:latin typeface="Nexa Light" pitchFamily="50" charset="0"/>
                <a:ea typeface="微软雅黑" panose="020B0503020204020204" pitchFamily="34" charset="-122"/>
              </a:defRPr>
            </a:lvl2pPr>
            <a:lvl3pPr marL="1143000" indent="-228600">
              <a:defRPr sz="1300">
                <a:solidFill>
                  <a:schemeClr val="tx1"/>
                </a:solidFill>
                <a:latin typeface="Nexa Light" pitchFamily="50" charset="0"/>
                <a:ea typeface="微软雅黑" panose="020B0503020204020204" pitchFamily="34" charset="-122"/>
              </a:defRPr>
            </a:lvl3pPr>
            <a:lvl4pPr marL="1600200" indent="-228600">
              <a:defRPr sz="1300">
                <a:solidFill>
                  <a:schemeClr val="tx1"/>
                </a:solidFill>
                <a:latin typeface="Nexa Light" pitchFamily="50" charset="0"/>
                <a:ea typeface="微软雅黑" panose="020B0503020204020204" pitchFamily="34" charset="-122"/>
              </a:defRPr>
            </a:lvl4pPr>
            <a:lvl5pPr marL="2057400" indent="-228600">
              <a:defRPr sz="1300">
                <a:solidFill>
                  <a:schemeClr val="tx1"/>
                </a:solidFill>
                <a:latin typeface="Nexa Light" pitchFamily="50" charset="0"/>
                <a:ea typeface="微软雅黑"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Nexa Light" pitchFamily="50" charset="0"/>
                <a:ea typeface="微软雅黑" panose="020B0503020204020204" pitchFamily="34" charset="-122"/>
              </a:defRPr>
            </a:lvl9pPr>
          </a:lstStyle>
          <a:p>
            <a:pPr algn="ctr"/>
            <a:r>
              <a:rPr lang="en-US" altLang="zh-CN" sz="2400" b="1">
                <a:latin typeface="Times New Roman" panose="02020603050405020304" pitchFamily="18" charset="0"/>
                <a:ea typeface="方正兰亭细黑_GBK" panose="02000000000000000000" pitchFamily="2" charset="-122"/>
                <a:cs typeface="Times New Roman" panose="02020603050405020304" pitchFamily="18" charset="0"/>
              </a:rPr>
              <a:t>Algorithm Research and System Implementation of Electronic Shelf Label Detection</a:t>
            </a:r>
            <a:endParaRPr lang="zh-CN" altLang="en-US" sz="2400" b="1" dirty="0">
              <a:latin typeface="Times New Roman" panose="02020603050405020304" pitchFamily="18" charset="0"/>
              <a:ea typeface="方正兰亭细黑_GBK" panose="02000000000000000000" pitchFamily="2" charset="-122"/>
              <a:cs typeface="Times New Roman" panose="02020603050405020304" pitchFamily="18" charset="0"/>
            </a:endParaRPr>
          </a:p>
        </p:txBody>
      </p:sp>
      <p:sp>
        <p:nvSpPr>
          <p:cNvPr id="9" name="灯片编号占位符 8">
            <a:extLst>
              <a:ext uri="{FF2B5EF4-FFF2-40B4-BE49-F238E27FC236}">
                <a16:creationId xmlns:a16="http://schemas.microsoft.com/office/drawing/2014/main" id="{C45B9685-CD3F-4D9D-B46E-32A78009FA53}"/>
              </a:ext>
            </a:extLst>
          </p:cNvPr>
          <p:cNvSpPr>
            <a:spLocks noGrp="1"/>
          </p:cNvSpPr>
          <p:nvPr>
            <p:ph type="sldNum" sz="quarter" idx="12"/>
          </p:nvPr>
        </p:nvSpPr>
        <p:spPr/>
        <p:txBody>
          <a:bodyPr/>
          <a:lstStyle/>
          <a:p>
            <a:fld id="{9EADF04C-F54D-494E-A290-9C7FE9B83CEA}" type="slidenum">
              <a:rPr lang="zh-CN" altLang="en-US" smtClean="0"/>
              <a:t>1</a:t>
            </a:fld>
            <a:endParaRPr lang="zh-CN" altLang="en-US"/>
          </a:p>
        </p:txBody>
      </p:sp>
    </p:spTree>
    <p:extLst>
      <p:ext uri="{BB962C8B-B14F-4D97-AF65-F5344CB8AC3E}">
        <p14:creationId xmlns:p14="http://schemas.microsoft.com/office/powerpoint/2010/main" val="208700105"/>
      </p:ext>
    </p:extLst>
  </p:cSld>
  <p:clrMapOvr>
    <a:masterClrMapping/>
  </p:clrMapOvr>
  <mc:AlternateContent xmlns:mc="http://schemas.openxmlformats.org/markup-compatibility/2006">
    <mc:Choice xmlns:p14="http://schemas.microsoft.com/office/powerpoint/2010/main" Requires="p14">
      <p:transition spd="slow" p14:dur="2000" advTm="8648"/>
    </mc:Choice>
    <mc:Fallback>
      <p:transition spd="slow" advTm="864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特征融合</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8146FE84-0DDC-41B2-977F-B3304D2B669C}"/>
              </a:ext>
            </a:extLst>
          </p:cNvPr>
          <p:cNvSpPr/>
          <p:nvPr/>
        </p:nvSpPr>
        <p:spPr>
          <a:xfrm>
            <a:off x="1347518" y="1466761"/>
            <a:ext cx="8732147" cy="523220"/>
          </a:xfrm>
          <a:prstGeom prst="rect">
            <a:avLst/>
          </a:prstGeom>
        </p:spPr>
        <p:txBody>
          <a:bodyPr wrap="square">
            <a:spAutoFit/>
          </a:bodyPr>
          <a:lstStyle/>
          <a:p>
            <a:r>
              <a:rPr lang="en-US" altLang="zh-CN" sz="2800" kern="100">
                <a:latin typeface="+mn-ea"/>
              </a:rPr>
              <a:t>SSD</a:t>
            </a:r>
            <a:r>
              <a:rPr lang="zh-CN" altLang="en-US" sz="2800" kern="100">
                <a:latin typeface="+mn-ea"/>
              </a:rPr>
              <a:t>主要由基础网络和用于检测的卷积层组成</a:t>
            </a:r>
            <a:endParaRPr lang="zh-CN" altLang="en-US" sz="2800">
              <a:latin typeface="+mn-ea"/>
            </a:endParaRPr>
          </a:p>
        </p:txBody>
      </p:sp>
      <p:pic>
        <p:nvPicPr>
          <p:cNvPr id="8" name="图片 7">
            <a:extLst>
              <a:ext uri="{FF2B5EF4-FFF2-40B4-BE49-F238E27FC236}">
                <a16:creationId xmlns:a16="http://schemas.microsoft.com/office/drawing/2014/main" id="{16EFCB1A-8793-4659-9644-153603626622}"/>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347518" y="2324142"/>
            <a:ext cx="8365469" cy="3599961"/>
          </a:xfrm>
          <a:prstGeom prst="rect">
            <a:avLst/>
          </a:prstGeom>
        </p:spPr>
      </p:pic>
      <p:sp>
        <p:nvSpPr>
          <p:cNvPr id="4" name="灯片编号占位符 3">
            <a:extLst>
              <a:ext uri="{FF2B5EF4-FFF2-40B4-BE49-F238E27FC236}">
                <a16:creationId xmlns:a16="http://schemas.microsoft.com/office/drawing/2014/main" id="{8E8FDE26-131B-47FC-B8B4-086C2E921155}"/>
              </a:ext>
            </a:extLst>
          </p:cNvPr>
          <p:cNvSpPr>
            <a:spLocks noGrp="1"/>
          </p:cNvSpPr>
          <p:nvPr>
            <p:ph type="sldNum" sz="quarter" idx="12"/>
          </p:nvPr>
        </p:nvSpPr>
        <p:spPr/>
        <p:txBody>
          <a:bodyPr/>
          <a:lstStyle/>
          <a:p>
            <a:fld id="{9EADF04C-F54D-494E-A290-9C7FE9B83CEA}" type="slidenum">
              <a:rPr lang="zh-CN" altLang="en-US" smtClean="0"/>
              <a:t>10</a:t>
            </a:fld>
            <a:endParaRPr lang="zh-CN" altLang="en-US"/>
          </a:p>
        </p:txBody>
      </p:sp>
    </p:spTree>
    <p:extLst>
      <p:ext uri="{BB962C8B-B14F-4D97-AF65-F5344CB8AC3E}">
        <p14:creationId xmlns:p14="http://schemas.microsoft.com/office/powerpoint/2010/main" val="3306288209"/>
      </p:ext>
    </p:extLst>
  </p:cSld>
  <p:clrMapOvr>
    <a:masterClrMapping/>
  </p:clrMapOvr>
  <mc:AlternateContent xmlns:mc="http://schemas.openxmlformats.org/markup-compatibility/2006">
    <mc:Choice xmlns:p14="http://schemas.microsoft.com/office/powerpoint/2010/main" Requires="p14">
      <p:transition spd="slow" p14:dur="2000" advTm="34612"/>
    </mc:Choice>
    <mc:Fallback>
      <p:transition spd="slow" advTm="34612"/>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特征融合</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8146FE84-0DDC-41B2-977F-B3304D2B669C}"/>
              </a:ext>
            </a:extLst>
          </p:cNvPr>
          <p:cNvSpPr/>
          <p:nvPr/>
        </p:nvSpPr>
        <p:spPr>
          <a:xfrm>
            <a:off x="1245804" y="1271133"/>
            <a:ext cx="9067778" cy="954107"/>
          </a:xfrm>
          <a:prstGeom prst="rect">
            <a:avLst/>
          </a:prstGeom>
        </p:spPr>
        <p:txBody>
          <a:bodyPr wrap="square">
            <a:spAutoFit/>
          </a:bodyPr>
          <a:lstStyle/>
          <a:p>
            <a:r>
              <a:rPr lang="zh-CN" altLang="zh-CN" sz="2800" b="1" kern="100">
                <a:solidFill>
                  <a:schemeClr val="accent1"/>
                </a:solidFill>
                <a:latin typeface="Times New Roman" panose="02020603050405020304" pitchFamily="18" charset="0"/>
                <a:cs typeface="Times New Roman" panose="02020603050405020304" pitchFamily="18" charset="0"/>
              </a:rPr>
              <a:t>两次</a:t>
            </a:r>
            <a:r>
              <a:rPr lang="zh-CN" altLang="zh-CN" sz="2800" kern="100">
                <a:latin typeface="Times New Roman" panose="02020603050405020304" pitchFamily="18" charset="0"/>
                <a:cs typeface="Times New Roman" panose="02020603050405020304" pitchFamily="18" charset="0"/>
              </a:rPr>
              <a:t>将</a:t>
            </a:r>
            <a:r>
              <a:rPr lang="en-US" altLang="zh-CN" sz="2800" kern="100">
                <a:latin typeface="Times New Roman" panose="02020603050405020304" pitchFamily="18" charset="0"/>
              </a:rPr>
              <a:t>SSD</a:t>
            </a:r>
            <a:r>
              <a:rPr lang="zh-CN" altLang="zh-CN" sz="2800" kern="100">
                <a:latin typeface="Times New Roman" panose="02020603050405020304" pitchFamily="18" charset="0"/>
                <a:cs typeface="Times New Roman" panose="02020603050405020304" pitchFamily="18" charset="0"/>
              </a:rPr>
              <a:t>中三个</a:t>
            </a:r>
            <a:r>
              <a:rPr lang="zh-CN" altLang="zh-CN" sz="2800" b="1" kern="100">
                <a:solidFill>
                  <a:schemeClr val="accent1"/>
                </a:solidFill>
                <a:latin typeface="Times New Roman" panose="02020603050405020304" pitchFamily="18" charset="0"/>
                <a:cs typeface="Times New Roman" panose="02020603050405020304" pitchFamily="18" charset="0"/>
              </a:rPr>
              <a:t>相邻</a:t>
            </a:r>
            <a:r>
              <a:rPr lang="zh-CN" altLang="zh-CN" sz="2800" kern="100">
                <a:latin typeface="Times New Roman" panose="02020603050405020304" pitchFamily="18" charset="0"/>
                <a:cs typeface="Times New Roman" panose="02020603050405020304" pitchFamily="18" charset="0"/>
              </a:rPr>
              <a:t>特征图进行特征融合，充分利用网络中相对低层特征图的位置信息和相对高层的语义信息。</a:t>
            </a:r>
            <a:endParaRPr lang="zh-CN" altLang="en-US" sz="2800">
              <a:latin typeface="Times New Roman" panose="02020603050405020304" pitchFamily="18" charset="0"/>
            </a:endParaRPr>
          </a:p>
        </p:txBody>
      </p:sp>
      <p:grpSp>
        <p:nvGrpSpPr>
          <p:cNvPr id="7" name="组合 6">
            <a:extLst>
              <a:ext uri="{FF2B5EF4-FFF2-40B4-BE49-F238E27FC236}">
                <a16:creationId xmlns:a16="http://schemas.microsoft.com/office/drawing/2014/main" id="{7C0233E4-855D-484A-82C9-65C6D04007C7}"/>
              </a:ext>
            </a:extLst>
          </p:cNvPr>
          <p:cNvGrpSpPr/>
          <p:nvPr/>
        </p:nvGrpSpPr>
        <p:grpSpPr>
          <a:xfrm>
            <a:off x="1347518" y="2582167"/>
            <a:ext cx="8371744" cy="3882428"/>
            <a:chOff x="1347518" y="2582167"/>
            <a:chExt cx="8365469" cy="3879518"/>
          </a:xfrm>
        </p:grpSpPr>
        <p:pic>
          <p:nvPicPr>
            <p:cNvPr id="5" name="图片 4">
              <a:extLst>
                <a:ext uri="{FF2B5EF4-FFF2-40B4-BE49-F238E27FC236}">
                  <a16:creationId xmlns:a16="http://schemas.microsoft.com/office/drawing/2014/main" id="{5C9C9C6D-7642-45E2-9060-C3EF665A99E0}"/>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347518" y="2582167"/>
              <a:ext cx="8365469" cy="3879518"/>
            </a:xfrm>
            <a:prstGeom prst="rect">
              <a:avLst/>
            </a:prstGeom>
          </p:spPr>
        </p:pic>
        <p:sp>
          <p:nvSpPr>
            <p:cNvPr id="3" name="矩形 2">
              <a:extLst>
                <a:ext uri="{FF2B5EF4-FFF2-40B4-BE49-F238E27FC236}">
                  <a16:creationId xmlns:a16="http://schemas.microsoft.com/office/drawing/2014/main" id="{E45A84A2-A532-4A8D-866A-BDF8B7F8EEAB}"/>
                </a:ext>
              </a:extLst>
            </p:cNvPr>
            <p:cNvSpPr/>
            <p:nvPr/>
          </p:nvSpPr>
          <p:spPr>
            <a:xfrm>
              <a:off x="2849526" y="2690037"/>
              <a:ext cx="4348716" cy="1201479"/>
            </a:xfrm>
            <a:prstGeom prst="rect">
              <a:avLst/>
            </a:prstGeom>
            <a:noFill/>
            <a:ln w="317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50E789CF-2643-40C2-9867-E58C98B22992}"/>
                </a:ext>
              </a:extLst>
            </p:cNvPr>
            <p:cNvSpPr/>
            <p:nvPr/>
          </p:nvSpPr>
          <p:spPr>
            <a:xfrm>
              <a:off x="4703135" y="5607556"/>
              <a:ext cx="3409507" cy="854129"/>
            </a:xfrm>
            <a:prstGeom prst="rect">
              <a:avLst/>
            </a:prstGeom>
            <a:noFill/>
            <a:ln w="317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灯片编号占位符 5">
            <a:extLst>
              <a:ext uri="{FF2B5EF4-FFF2-40B4-BE49-F238E27FC236}">
                <a16:creationId xmlns:a16="http://schemas.microsoft.com/office/drawing/2014/main" id="{4BD1013D-30D4-40C3-9963-6D0207D1EE19}"/>
              </a:ext>
            </a:extLst>
          </p:cNvPr>
          <p:cNvSpPr>
            <a:spLocks noGrp="1"/>
          </p:cNvSpPr>
          <p:nvPr>
            <p:ph type="sldNum" sz="quarter" idx="12"/>
          </p:nvPr>
        </p:nvSpPr>
        <p:spPr/>
        <p:txBody>
          <a:bodyPr/>
          <a:lstStyle/>
          <a:p>
            <a:fld id="{9EADF04C-F54D-494E-A290-9C7FE9B83CEA}" type="slidenum">
              <a:rPr lang="zh-CN" altLang="en-US" smtClean="0"/>
              <a:t>11</a:t>
            </a:fld>
            <a:endParaRPr lang="zh-CN" altLang="en-US"/>
          </a:p>
        </p:txBody>
      </p:sp>
    </p:spTree>
    <p:extLst>
      <p:ext uri="{BB962C8B-B14F-4D97-AF65-F5344CB8AC3E}">
        <p14:creationId xmlns:p14="http://schemas.microsoft.com/office/powerpoint/2010/main" val="3756282303"/>
      </p:ext>
    </p:extLst>
  </p:cSld>
  <p:clrMapOvr>
    <a:masterClrMapping/>
  </p:clrMapOvr>
  <mc:AlternateContent xmlns:mc="http://schemas.openxmlformats.org/markup-compatibility/2006">
    <mc:Choice xmlns:p14="http://schemas.microsoft.com/office/powerpoint/2010/main" Requires="p14">
      <p:transition spd="slow" p14:dur="2000" advTm="40389"/>
    </mc:Choice>
    <mc:Fallback>
      <p:transition spd="slow" advTm="40389"/>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特征融合</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8146FE84-0DDC-41B2-977F-B3304D2B669C}"/>
              </a:ext>
            </a:extLst>
          </p:cNvPr>
          <p:cNvSpPr/>
          <p:nvPr/>
        </p:nvSpPr>
        <p:spPr>
          <a:xfrm>
            <a:off x="1245804" y="1287157"/>
            <a:ext cx="8972084" cy="2000548"/>
          </a:xfrm>
          <a:prstGeom prst="rect">
            <a:avLst/>
          </a:prstGeom>
        </p:spPr>
        <p:txBody>
          <a:bodyPr wrap="square">
            <a:spAutoFit/>
          </a:bodyPr>
          <a:lstStyle/>
          <a:p>
            <a:r>
              <a:rPr lang="zh-CN" altLang="en-US" sz="2800" kern="100">
                <a:latin typeface="+mn-ea"/>
              </a:rPr>
              <a:t>特征图的</a:t>
            </a:r>
            <a:r>
              <a:rPr lang="zh-CN" altLang="en-US" sz="2800" b="1" kern="100">
                <a:solidFill>
                  <a:schemeClr val="accent1"/>
                </a:solidFill>
                <a:latin typeface="+mn-ea"/>
              </a:rPr>
              <a:t>融合过程</a:t>
            </a:r>
            <a:r>
              <a:rPr lang="zh-CN" altLang="en-US" sz="2800" kern="100">
                <a:latin typeface="+mn-ea"/>
              </a:rPr>
              <a:t>：</a:t>
            </a:r>
            <a:endParaRPr lang="en-US" altLang="zh-CN" sz="2800" kern="100">
              <a:latin typeface="+mn-ea"/>
            </a:endParaRPr>
          </a:p>
          <a:p>
            <a:r>
              <a:rPr lang="zh-CN" altLang="zh-CN" sz="2400" kern="100">
                <a:latin typeface="+mn-ea"/>
              </a:rPr>
              <a:t>分别对</a:t>
            </a:r>
            <a:r>
              <a:rPr lang="en-US" altLang="zh-CN" sz="2400" kern="100">
                <a:latin typeface="+mn-ea"/>
              </a:rPr>
              <a:t>conv7</a:t>
            </a:r>
            <a:r>
              <a:rPr lang="zh-CN" altLang="zh-CN" sz="2400" kern="100">
                <a:latin typeface="+mn-ea"/>
              </a:rPr>
              <a:t>和</a:t>
            </a:r>
            <a:r>
              <a:rPr lang="en-US" altLang="zh-CN" sz="2400" kern="100">
                <a:latin typeface="+mn-ea"/>
              </a:rPr>
              <a:t>conv8_2</a:t>
            </a:r>
            <a:r>
              <a:rPr lang="zh-CN" altLang="zh-CN" sz="2400" kern="100">
                <a:latin typeface="+mn-ea"/>
              </a:rPr>
              <a:t>进行反卷积操作，再经过</a:t>
            </a:r>
            <a:r>
              <a:rPr lang="en-US" altLang="zh-CN" sz="2400" kern="100">
                <a:latin typeface="+mn-ea"/>
              </a:rPr>
              <a:t>L2</a:t>
            </a:r>
            <a:r>
              <a:rPr lang="zh-CN" altLang="zh-CN" sz="2400" kern="100">
                <a:latin typeface="+mn-ea"/>
              </a:rPr>
              <a:t>正则化，</a:t>
            </a:r>
            <a:r>
              <a:rPr lang="en-US" altLang="zh-CN" sz="2400" kern="100">
                <a:latin typeface="+mn-ea"/>
              </a:rPr>
              <a:t>ReLU</a:t>
            </a:r>
            <a:r>
              <a:rPr lang="zh-CN" altLang="zh-CN" sz="2400" kern="100">
                <a:latin typeface="+mn-ea"/>
              </a:rPr>
              <a:t>变换等操作，得到三个</a:t>
            </a:r>
            <a:r>
              <a:rPr lang="zh-CN" altLang="zh-CN" sz="2400" b="1" kern="100">
                <a:solidFill>
                  <a:schemeClr val="accent1"/>
                </a:solidFill>
                <a:latin typeface="+mn-ea"/>
              </a:rPr>
              <a:t>分辨率相同</a:t>
            </a:r>
            <a:r>
              <a:rPr lang="zh-CN" altLang="zh-CN" sz="2400" kern="100">
                <a:latin typeface="+mn-ea"/>
              </a:rPr>
              <a:t>的特征图，再经过</a:t>
            </a:r>
            <a:r>
              <a:rPr lang="en-US" altLang="zh-CN" sz="2400" kern="100">
                <a:latin typeface="+mn-ea"/>
              </a:rPr>
              <a:t>concatenate</a:t>
            </a:r>
            <a:r>
              <a:rPr lang="zh-CN" altLang="zh-CN" sz="2400" kern="100">
                <a:latin typeface="+mn-ea"/>
              </a:rPr>
              <a:t>操作将三个特征图整合成为一个特征图，通道数变为最低层特征图通道数的</a:t>
            </a:r>
            <a:r>
              <a:rPr lang="zh-CN" altLang="zh-CN" sz="2400" b="1" kern="100">
                <a:solidFill>
                  <a:schemeClr val="accent1"/>
                </a:solidFill>
                <a:latin typeface="+mn-ea"/>
              </a:rPr>
              <a:t>两倍</a:t>
            </a:r>
            <a:endParaRPr lang="zh-CN" altLang="en-US" sz="2400" b="1" kern="100">
              <a:solidFill>
                <a:schemeClr val="accent1"/>
              </a:solidFill>
              <a:latin typeface="+mn-ea"/>
            </a:endParaRPr>
          </a:p>
        </p:txBody>
      </p:sp>
      <p:pic>
        <p:nvPicPr>
          <p:cNvPr id="7" name="图片 6">
            <a:extLst>
              <a:ext uri="{FF2B5EF4-FFF2-40B4-BE49-F238E27FC236}">
                <a16:creationId xmlns:a16="http://schemas.microsoft.com/office/drawing/2014/main" id="{7454AE2C-8235-4761-8808-6D7578878F25}"/>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773885" y="3707781"/>
            <a:ext cx="5001790" cy="2236014"/>
          </a:xfrm>
          <a:prstGeom prst="rect">
            <a:avLst/>
          </a:prstGeom>
        </p:spPr>
      </p:pic>
      <p:pic>
        <p:nvPicPr>
          <p:cNvPr id="9" name="图片 8">
            <a:extLst>
              <a:ext uri="{FF2B5EF4-FFF2-40B4-BE49-F238E27FC236}">
                <a16:creationId xmlns:a16="http://schemas.microsoft.com/office/drawing/2014/main" id="{4F0F33F7-05FF-4B99-94DA-2FCE0A374296}"/>
              </a:ext>
            </a:extLst>
          </p:cNvPr>
          <p:cNvPicPr/>
          <p:nvPr/>
        </p:nvPicPr>
        <p:blipFill>
          <a:blip r:embed="rId5">
            <a:extLst>
              <a:ext uri="{28A0092B-C50C-407E-A947-70E740481C1C}">
                <a14:useLocalDpi xmlns:a14="http://schemas.microsoft.com/office/drawing/2010/main" val="0"/>
              </a:ext>
            </a:extLst>
          </a:blip>
          <a:stretch>
            <a:fillRect/>
          </a:stretch>
        </p:blipFill>
        <p:spPr>
          <a:xfrm>
            <a:off x="5859336" y="3707781"/>
            <a:ext cx="5028403" cy="2236014"/>
          </a:xfrm>
          <a:prstGeom prst="rect">
            <a:avLst/>
          </a:prstGeom>
        </p:spPr>
      </p:pic>
      <p:sp>
        <p:nvSpPr>
          <p:cNvPr id="4" name="灯片编号占位符 3">
            <a:extLst>
              <a:ext uri="{FF2B5EF4-FFF2-40B4-BE49-F238E27FC236}">
                <a16:creationId xmlns:a16="http://schemas.microsoft.com/office/drawing/2014/main" id="{C343BA64-1607-44E4-8E98-784A3335829C}"/>
              </a:ext>
            </a:extLst>
          </p:cNvPr>
          <p:cNvSpPr>
            <a:spLocks noGrp="1"/>
          </p:cNvSpPr>
          <p:nvPr>
            <p:ph type="sldNum" sz="quarter" idx="12"/>
          </p:nvPr>
        </p:nvSpPr>
        <p:spPr/>
        <p:txBody>
          <a:bodyPr/>
          <a:lstStyle/>
          <a:p>
            <a:fld id="{9EADF04C-F54D-494E-A290-9C7FE9B83CEA}" type="slidenum">
              <a:rPr lang="zh-CN" altLang="en-US" smtClean="0"/>
              <a:t>12</a:t>
            </a:fld>
            <a:endParaRPr lang="zh-CN" altLang="en-US"/>
          </a:p>
        </p:txBody>
      </p:sp>
    </p:spTree>
    <p:extLst>
      <p:ext uri="{BB962C8B-B14F-4D97-AF65-F5344CB8AC3E}">
        <p14:creationId xmlns:p14="http://schemas.microsoft.com/office/powerpoint/2010/main" val="349535082"/>
      </p:ext>
    </p:extLst>
  </p:cSld>
  <p:clrMapOvr>
    <a:masterClrMapping/>
  </p:clrMapOvr>
  <mc:AlternateContent xmlns:mc="http://schemas.openxmlformats.org/markup-compatibility/2006">
    <mc:Choice xmlns:p14="http://schemas.microsoft.com/office/powerpoint/2010/main" Requires="p14">
      <p:transition spd="slow" p14:dur="2000" advTm="17317"/>
    </mc:Choice>
    <mc:Fallback>
      <p:transition spd="slow" advTm="17317"/>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3416320"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引入注意力模块</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765968FB-12FF-4987-96FD-19380374BC4A}"/>
              </a:ext>
            </a:extLst>
          </p:cNvPr>
          <p:cNvPicPr/>
          <p:nvPr/>
        </p:nvPicPr>
        <p:blipFill>
          <a:blip r:embed="rId4">
            <a:extLst>
              <a:ext uri="{28A0092B-C50C-407E-A947-70E740481C1C}">
                <a14:useLocalDpi xmlns:a14="http://schemas.microsoft.com/office/drawing/2010/main" val="0"/>
              </a:ext>
            </a:extLst>
          </a:blip>
          <a:stretch>
            <a:fillRect/>
          </a:stretch>
        </p:blipFill>
        <p:spPr>
          <a:xfrm>
            <a:off x="7852967" y="1220633"/>
            <a:ext cx="4077530" cy="1113026"/>
          </a:xfrm>
          <a:prstGeom prst="rect">
            <a:avLst/>
          </a:prstGeom>
        </p:spPr>
      </p:pic>
      <p:pic>
        <p:nvPicPr>
          <p:cNvPr id="7" name="图片 6">
            <a:extLst>
              <a:ext uri="{FF2B5EF4-FFF2-40B4-BE49-F238E27FC236}">
                <a16:creationId xmlns:a16="http://schemas.microsoft.com/office/drawing/2014/main" id="{9A53ACB5-4298-46CE-B6D8-8035CA1AEFF9}"/>
              </a:ext>
            </a:extLst>
          </p:cNvPr>
          <p:cNvPicPr/>
          <p:nvPr/>
        </p:nvPicPr>
        <p:blipFill>
          <a:blip r:embed="rId5">
            <a:extLst>
              <a:ext uri="{28A0092B-C50C-407E-A947-70E740481C1C}">
                <a14:useLocalDpi xmlns:a14="http://schemas.microsoft.com/office/drawing/2010/main" val="0"/>
              </a:ext>
            </a:extLst>
          </a:blip>
          <a:stretch>
            <a:fillRect/>
          </a:stretch>
        </p:blipFill>
        <p:spPr>
          <a:xfrm>
            <a:off x="6010939" y="3967712"/>
            <a:ext cx="5926642" cy="2002194"/>
          </a:xfrm>
          <a:prstGeom prst="rect">
            <a:avLst/>
          </a:prstGeom>
        </p:spPr>
      </p:pic>
      <p:grpSp>
        <p:nvGrpSpPr>
          <p:cNvPr id="3" name="组合 2">
            <a:extLst>
              <a:ext uri="{FF2B5EF4-FFF2-40B4-BE49-F238E27FC236}">
                <a16:creationId xmlns:a16="http://schemas.microsoft.com/office/drawing/2014/main" id="{B9A3303D-A3FD-47D2-8D1D-3A2E0E2B5557}"/>
              </a:ext>
            </a:extLst>
          </p:cNvPr>
          <p:cNvGrpSpPr/>
          <p:nvPr/>
        </p:nvGrpSpPr>
        <p:grpSpPr>
          <a:xfrm>
            <a:off x="538716" y="1515455"/>
            <a:ext cx="6765674" cy="2123407"/>
            <a:chOff x="752094" y="1544166"/>
            <a:chExt cx="6765674" cy="2123407"/>
          </a:xfrm>
        </p:grpSpPr>
        <p:pic>
          <p:nvPicPr>
            <p:cNvPr id="5" name="图片 4">
              <a:extLst>
                <a:ext uri="{FF2B5EF4-FFF2-40B4-BE49-F238E27FC236}">
                  <a16:creationId xmlns:a16="http://schemas.microsoft.com/office/drawing/2014/main" id="{EA08F8B4-EDB3-4A66-8EE7-76815C986931}"/>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752094" y="1580813"/>
              <a:ext cx="6765674" cy="2086760"/>
            </a:xfrm>
            <a:prstGeom prst="rect">
              <a:avLst/>
            </a:prstGeom>
          </p:spPr>
        </p:pic>
        <p:sp>
          <p:nvSpPr>
            <p:cNvPr id="2" name="矩形 1">
              <a:extLst>
                <a:ext uri="{FF2B5EF4-FFF2-40B4-BE49-F238E27FC236}">
                  <a16:creationId xmlns:a16="http://schemas.microsoft.com/office/drawing/2014/main" id="{649D9331-6417-452D-9EC0-AD7BC22F4A43}"/>
                </a:ext>
              </a:extLst>
            </p:cNvPr>
            <p:cNvSpPr/>
            <p:nvPr/>
          </p:nvSpPr>
          <p:spPr>
            <a:xfrm>
              <a:off x="2700670" y="1544166"/>
              <a:ext cx="393404" cy="1112993"/>
            </a:xfrm>
            <a:prstGeom prst="rect">
              <a:avLst/>
            </a:prstGeom>
            <a:noFill/>
            <a:ln w="317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9">
            <a:extLst>
              <a:ext uri="{FF2B5EF4-FFF2-40B4-BE49-F238E27FC236}">
                <a16:creationId xmlns:a16="http://schemas.microsoft.com/office/drawing/2014/main" id="{B21B764E-9455-4E11-A821-8684F54891B3}"/>
              </a:ext>
            </a:extLst>
          </p:cNvPr>
          <p:cNvSpPr/>
          <p:nvPr/>
        </p:nvSpPr>
        <p:spPr>
          <a:xfrm>
            <a:off x="1347517" y="2872503"/>
            <a:ext cx="1225561" cy="766359"/>
          </a:xfrm>
          <a:prstGeom prst="rect">
            <a:avLst/>
          </a:prstGeom>
          <a:noFill/>
          <a:ln w="317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箭头连接符 10">
            <a:extLst>
              <a:ext uri="{FF2B5EF4-FFF2-40B4-BE49-F238E27FC236}">
                <a16:creationId xmlns:a16="http://schemas.microsoft.com/office/drawing/2014/main" id="{BF03357A-4500-442B-8890-A9FE7890B675}"/>
              </a:ext>
            </a:extLst>
          </p:cNvPr>
          <p:cNvCxnSpPr>
            <a:cxnSpLocks/>
          </p:cNvCxnSpPr>
          <p:nvPr/>
        </p:nvCxnSpPr>
        <p:spPr>
          <a:xfrm>
            <a:off x="2982528" y="1711520"/>
            <a:ext cx="4768607" cy="0"/>
          </a:xfrm>
          <a:prstGeom prst="straightConnector1">
            <a:avLst/>
          </a:prstGeom>
          <a:ln w="635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B637F307-6D37-40C0-AA3A-6F6AF84B605D}"/>
              </a:ext>
            </a:extLst>
          </p:cNvPr>
          <p:cNvCxnSpPr>
            <a:cxnSpLocks/>
          </p:cNvCxnSpPr>
          <p:nvPr/>
        </p:nvCxnSpPr>
        <p:spPr>
          <a:xfrm>
            <a:off x="2648534" y="3721896"/>
            <a:ext cx="3263168" cy="1220802"/>
          </a:xfrm>
          <a:prstGeom prst="straightConnector1">
            <a:avLst/>
          </a:prstGeom>
          <a:ln w="635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5" name="矩形 14">
                <a:extLst>
                  <a:ext uri="{FF2B5EF4-FFF2-40B4-BE49-F238E27FC236}">
                    <a16:creationId xmlns:a16="http://schemas.microsoft.com/office/drawing/2014/main" id="{ED0290C6-7109-48D8-B40B-CB082E494AA5}"/>
                  </a:ext>
                </a:extLst>
              </p:cNvPr>
              <p:cNvSpPr/>
              <p:nvPr/>
            </p:nvSpPr>
            <p:spPr>
              <a:xfrm>
                <a:off x="449332" y="5178629"/>
                <a:ext cx="5066392" cy="578685"/>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d>
                        <m:dPr>
                          <m:begChr m:val=""/>
                          <m:ctrlPr>
                            <a:rPr lang="zh-CN" altLang="en-US" sz="2800" i="1">
                              <a:latin typeface="Cambria Math" panose="02040503050406030204" pitchFamily="18" charset="0"/>
                            </a:rPr>
                          </m:ctrlPr>
                        </m:dPr>
                        <m:e>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𝐻</m:t>
                              </m:r>
                            </m:e>
                            <m:sub>
                              <m:r>
                                <a:rPr lang="zh-CN" altLang="en-US" sz="2800" i="1">
                                  <a:latin typeface="Cambria Math" panose="02040503050406030204" pitchFamily="18" charset="0"/>
                                </a:rPr>
                                <m:t>𝑖</m:t>
                              </m:r>
                              <m:r>
                                <a:rPr lang="zh-CN" altLang="en-US" sz="2800" i="0">
                                  <a:latin typeface="Cambria Math" panose="02040503050406030204" pitchFamily="18" charset="0"/>
                                </a:rPr>
                                <m:t>,</m:t>
                              </m:r>
                              <m:r>
                                <a:rPr lang="zh-CN" altLang="en-US" sz="2800" i="1">
                                  <a:latin typeface="Cambria Math" panose="02040503050406030204" pitchFamily="18" charset="0"/>
                                </a:rPr>
                                <m:t>𝑐</m:t>
                              </m:r>
                            </m:sub>
                          </m:sSub>
                          <m:r>
                            <a:rPr lang="zh-CN" altLang="en-US" sz="2800" i="0">
                              <a:latin typeface="Cambria Math" panose="02040503050406030204" pitchFamily="18" charset="0"/>
                            </a:rPr>
                            <m:t>(</m:t>
                          </m:r>
                          <m:r>
                            <a:rPr lang="zh-CN" altLang="en-US" sz="2800" i="1">
                              <a:latin typeface="Cambria Math" panose="02040503050406030204" pitchFamily="18" charset="0"/>
                            </a:rPr>
                            <m:t>𝑥</m:t>
                          </m:r>
                          <m:r>
                            <a:rPr lang="zh-CN" altLang="en-US" sz="2800" i="0">
                              <a:latin typeface="Cambria Math" panose="02040503050406030204" pitchFamily="18" charset="0"/>
                            </a:rPr>
                            <m:t>)=(1+</m:t>
                          </m:r>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𝑀</m:t>
                              </m:r>
                            </m:e>
                            <m:sub>
                              <m:r>
                                <a:rPr lang="zh-CN" altLang="en-US" sz="2800" i="1">
                                  <a:latin typeface="Cambria Math" panose="02040503050406030204" pitchFamily="18" charset="0"/>
                                </a:rPr>
                                <m:t>𝑖</m:t>
                              </m:r>
                              <m:r>
                                <a:rPr lang="zh-CN" altLang="en-US" sz="2800" i="0">
                                  <a:latin typeface="Cambria Math" panose="02040503050406030204" pitchFamily="18" charset="0"/>
                                </a:rPr>
                                <m:t>,</m:t>
                              </m:r>
                              <m:r>
                                <a:rPr lang="zh-CN" altLang="en-US" sz="2800" i="1">
                                  <a:latin typeface="Cambria Math" panose="02040503050406030204" pitchFamily="18" charset="0"/>
                                </a:rPr>
                                <m:t>𝑐</m:t>
                              </m:r>
                            </m:sub>
                          </m:sSub>
                          <m:r>
                            <a:rPr lang="zh-CN" altLang="en-US" sz="2800" i="0">
                              <a:latin typeface="Cambria Math" panose="02040503050406030204" pitchFamily="18" charset="0"/>
                            </a:rPr>
                            <m:t>(</m:t>
                          </m:r>
                          <m:r>
                            <a:rPr lang="zh-CN" altLang="en-US" sz="2800" i="1">
                              <a:latin typeface="Cambria Math" panose="02040503050406030204" pitchFamily="18" charset="0"/>
                            </a:rPr>
                            <m:t>𝑥</m:t>
                          </m:r>
                          <m:r>
                            <a:rPr lang="zh-CN" altLang="en-US" sz="2800" i="0">
                              <a:latin typeface="Cambria Math" panose="02040503050406030204" pitchFamily="18" charset="0"/>
                            </a:rPr>
                            <m:t>))∗</m:t>
                          </m:r>
                          <m:sSub>
                            <m:sSubPr>
                              <m:ctrlPr>
                                <a:rPr lang="zh-CN" altLang="en-US" sz="2800" i="1">
                                  <a:latin typeface="Cambria Math" panose="02040503050406030204" pitchFamily="18" charset="0"/>
                                </a:rPr>
                              </m:ctrlPr>
                            </m:sSubPr>
                            <m:e>
                              <m:r>
                                <a:rPr lang="zh-CN" altLang="en-US" sz="2800" i="1">
                                  <a:latin typeface="Cambria Math" panose="02040503050406030204" pitchFamily="18" charset="0"/>
                                </a:rPr>
                                <m:t>𝐹</m:t>
                              </m:r>
                            </m:e>
                            <m:sub>
                              <m:r>
                                <a:rPr lang="zh-CN" altLang="en-US" sz="2800" i="1">
                                  <a:latin typeface="Cambria Math" panose="02040503050406030204" pitchFamily="18" charset="0"/>
                                </a:rPr>
                                <m:t>𝑖</m:t>
                              </m:r>
                              <m:r>
                                <a:rPr lang="zh-CN" altLang="en-US" sz="2800" i="0">
                                  <a:latin typeface="Cambria Math" panose="02040503050406030204" pitchFamily="18" charset="0"/>
                                </a:rPr>
                                <m:t>,</m:t>
                              </m:r>
                              <m:r>
                                <a:rPr lang="zh-CN" altLang="en-US" sz="2800" i="1">
                                  <a:latin typeface="Cambria Math" panose="02040503050406030204" pitchFamily="18" charset="0"/>
                                </a:rPr>
                                <m:t>𝑐</m:t>
                              </m:r>
                            </m:sub>
                          </m:sSub>
                          <m:r>
                            <a:rPr lang="zh-CN" altLang="en-US" sz="2800" i="0">
                              <a:latin typeface="Cambria Math" panose="02040503050406030204" pitchFamily="18" charset="0"/>
                            </a:rPr>
                            <m:t>(</m:t>
                          </m:r>
                          <m:r>
                            <a:rPr lang="zh-CN" altLang="en-US" sz="2800" i="1">
                              <a:latin typeface="Cambria Math" panose="02040503050406030204" pitchFamily="18" charset="0"/>
                            </a:rPr>
                            <m:t>𝑥</m:t>
                          </m:r>
                        </m:e>
                      </m:d>
                    </m:oMath>
                  </m:oMathPara>
                </a14:m>
                <a:endParaRPr lang="zh-CN" altLang="en-US" sz="2800"/>
              </a:p>
            </p:txBody>
          </p:sp>
        </mc:Choice>
        <mc:Fallback xmlns="">
          <p:sp>
            <p:nvSpPr>
              <p:cNvPr id="15" name="矩形 14">
                <a:extLst>
                  <a:ext uri="{FF2B5EF4-FFF2-40B4-BE49-F238E27FC236}">
                    <a16:creationId xmlns:a16="http://schemas.microsoft.com/office/drawing/2014/main" id="{ED0290C6-7109-48D8-B40B-CB082E494AA5}"/>
                  </a:ext>
                </a:extLst>
              </p:cNvPr>
              <p:cNvSpPr>
                <a:spLocks noRot="1" noChangeAspect="1" noMove="1" noResize="1" noEditPoints="1" noAdjustHandles="1" noChangeArrowheads="1" noChangeShapeType="1" noTextEdit="1"/>
              </p:cNvSpPr>
              <p:nvPr/>
            </p:nvSpPr>
            <p:spPr>
              <a:xfrm>
                <a:off x="449332" y="5178629"/>
                <a:ext cx="5066392" cy="578685"/>
              </a:xfrm>
              <a:prstGeom prst="rect">
                <a:avLst/>
              </a:prstGeom>
              <a:blipFill>
                <a:blip r:embed="rId7"/>
                <a:stretch>
                  <a:fillRect/>
                </a:stretch>
              </a:blipFill>
            </p:spPr>
            <p:txBody>
              <a:bodyPr/>
              <a:lstStyle/>
              <a:p>
                <a:r>
                  <a:rPr lang="zh-CN" altLang="en-US">
                    <a:noFill/>
                  </a:rPr>
                  <a:t> </a:t>
                </a:r>
              </a:p>
            </p:txBody>
          </p:sp>
        </mc:Fallback>
      </mc:AlternateContent>
      <p:sp>
        <p:nvSpPr>
          <p:cNvPr id="17" name="矩形 16">
            <a:extLst>
              <a:ext uri="{FF2B5EF4-FFF2-40B4-BE49-F238E27FC236}">
                <a16:creationId xmlns:a16="http://schemas.microsoft.com/office/drawing/2014/main" id="{40C8178D-1A75-4801-A6E1-AFBDEB4EE523}"/>
              </a:ext>
            </a:extLst>
          </p:cNvPr>
          <p:cNvSpPr/>
          <p:nvPr/>
        </p:nvSpPr>
        <p:spPr>
          <a:xfrm>
            <a:off x="7751136" y="1132601"/>
            <a:ext cx="4263656" cy="1332834"/>
          </a:xfrm>
          <a:prstGeom prst="rect">
            <a:avLst/>
          </a:prstGeom>
          <a:noFill/>
          <a:ln w="317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6B940E54-4A13-4A03-862D-C180CD8D85A2}"/>
              </a:ext>
            </a:extLst>
          </p:cNvPr>
          <p:cNvSpPr/>
          <p:nvPr/>
        </p:nvSpPr>
        <p:spPr>
          <a:xfrm>
            <a:off x="5911702" y="3884887"/>
            <a:ext cx="6025879" cy="2165036"/>
          </a:xfrm>
          <a:prstGeom prst="rect">
            <a:avLst/>
          </a:prstGeom>
          <a:noFill/>
          <a:ln w="317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灯片编号占位符 18">
            <a:extLst>
              <a:ext uri="{FF2B5EF4-FFF2-40B4-BE49-F238E27FC236}">
                <a16:creationId xmlns:a16="http://schemas.microsoft.com/office/drawing/2014/main" id="{A752AE81-0643-4708-BD11-E7C1DC35CD71}"/>
              </a:ext>
            </a:extLst>
          </p:cNvPr>
          <p:cNvSpPr>
            <a:spLocks noGrp="1"/>
          </p:cNvSpPr>
          <p:nvPr>
            <p:ph type="sldNum" sz="quarter" idx="12"/>
          </p:nvPr>
        </p:nvSpPr>
        <p:spPr/>
        <p:txBody>
          <a:bodyPr/>
          <a:lstStyle/>
          <a:p>
            <a:fld id="{9EADF04C-F54D-494E-A290-9C7FE9B83CEA}" type="slidenum">
              <a:rPr lang="zh-CN" altLang="en-US" smtClean="0"/>
              <a:t>13</a:t>
            </a:fld>
            <a:endParaRPr lang="zh-CN" altLang="en-US"/>
          </a:p>
        </p:txBody>
      </p:sp>
    </p:spTree>
    <p:extLst>
      <p:ext uri="{BB962C8B-B14F-4D97-AF65-F5344CB8AC3E}">
        <p14:creationId xmlns:p14="http://schemas.microsoft.com/office/powerpoint/2010/main" val="1896563184"/>
      </p:ext>
    </p:extLst>
  </p:cSld>
  <p:clrMapOvr>
    <a:masterClrMapping/>
  </p:clrMapOvr>
  <mc:AlternateContent xmlns:mc="http://schemas.openxmlformats.org/markup-compatibility/2006">
    <mc:Choice xmlns:p14="http://schemas.microsoft.com/office/powerpoint/2010/main" Requires="p14">
      <p:transition spd="slow" p14:dur="2000" advTm="64956"/>
    </mc:Choice>
    <mc:Fallback>
      <p:transition spd="slow" advTm="64956"/>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3416320"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引入注意力模块</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矩形 3">
            <a:extLst>
              <a:ext uri="{FF2B5EF4-FFF2-40B4-BE49-F238E27FC236}">
                <a16:creationId xmlns:a16="http://schemas.microsoft.com/office/drawing/2014/main" id="{894F362A-FA5F-4021-BE76-8C280A2C094C}"/>
              </a:ext>
            </a:extLst>
          </p:cNvPr>
          <p:cNvSpPr/>
          <p:nvPr/>
        </p:nvSpPr>
        <p:spPr>
          <a:xfrm>
            <a:off x="1244031" y="1237273"/>
            <a:ext cx="9699710" cy="954107"/>
          </a:xfrm>
          <a:prstGeom prst="rect">
            <a:avLst/>
          </a:prstGeom>
        </p:spPr>
        <p:txBody>
          <a:bodyPr wrap="square">
            <a:spAutoFit/>
          </a:bodyPr>
          <a:lstStyle/>
          <a:p>
            <a:r>
              <a:rPr lang="zh-CN" altLang="zh-CN" sz="2800"/>
              <a:t>在待融合低层特征图后添加注意力模块，有助于网络更加关注低层特征图的信息，进一步提升对小尺度目标的检测精度。</a:t>
            </a:r>
            <a:endParaRPr lang="zh-CN" altLang="en-US" sz="2800"/>
          </a:p>
        </p:txBody>
      </p:sp>
      <p:grpSp>
        <p:nvGrpSpPr>
          <p:cNvPr id="14" name="组合 13">
            <a:extLst>
              <a:ext uri="{FF2B5EF4-FFF2-40B4-BE49-F238E27FC236}">
                <a16:creationId xmlns:a16="http://schemas.microsoft.com/office/drawing/2014/main" id="{EDBE0D97-D5B1-4B7B-99B5-247307DCEE96}"/>
              </a:ext>
            </a:extLst>
          </p:cNvPr>
          <p:cNvGrpSpPr/>
          <p:nvPr/>
        </p:nvGrpSpPr>
        <p:grpSpPr>
          <a:xfrm>
            <a:off x="1347518" y="2409774"/>
            <a:ext cx="8365469" cy="4133851"/>
            <a:chOff x="1469938" y="2315127"/>
            <a:chExt cx="8243049" cy="4073356"/>
          </a:xfrm>
        </p:grpSpPr>
        <p:pic>
          <p:nvPicPr>
            <p:cNvPr id="18" name="图片 17">
              <a:extLst>
                <a:ext uri="{FF2B5EF4-FFF2-40B4-BE49-F238E27FC236}">
                  <a16:creationId xmlns:a16="http://schemas.microsoft.com/office/drawing/2014/main" id="{6460013D-3E82-41DA-8F34-302F00AFC360}"/>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469938" y="2315127"/>
              <a:ext cx="8243049" cy="4073356"/>
            </a:xfrm>
            <a:prstGeom prst="rect">
              <a:avLst/>
            </a:prstGeom>
          </p:spPr>
        </p:pic>
        <p:sp>
          <p:nvSpPr>
            <p:cNvPr id="8" name="矩形 7">
              <a:extLst>
                <a:ext uri="{FF2B5EF4-FFF2-40B4-BE49-F238E27FC236}">
                  <a16:creationId xmlns:a16="http://schemas.microsoft.com/office/drawing/2014/main" id="{F8EE7CFB-8D8C-4DD7-AF58-90D314B0F79C}"/>
                </a:ext>
              </a:extLst>
            </p:cNvPr>
            <p:cNvSpPr/>
            <p:nvPr/>
          </p:nvSpPr>
          <p:spPr>
            <a:xfrm>
              <a:off x="3168502" y="2315127"/>
              <a:ext cx="1446028" cy="396175"/>
            </a:xfrm>
            <a:prstGeom prst="rect">
              <a:avLst/>
            </a:prstGeom>
            <a:noFill/>
            <a:ln w="317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8C729064-2930-4554-A534-BD5913C91484}"/>
                </a:ext>
              </a:extLst>
            </p:cNvPr>
            <p:cNvSpPr/>
            <p:nvPr/>
          </p:nvSpPr>
          <p:spPr>
            <a:xfrm>
              <a:off x="4267200" y="5922530"/>
              <a:ext cx="1368056" cy="396176"/>
            </a:xfrm>
            <a:prstGeom prst="rect">
              <a:avLst/>
            </a:prstGeom>
            <a:noFill/>
            <a:ln w="317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灯片编号占位符 11">
            <a:extLst>
              <a:ext uri="{FF2B5EF4-FFF2-40B4-BE49-F238E27FC236}">
                <a16:creationId xmlns:a16="http://schemas.microsoft.com/office/drawing/2014/main" id="{C8BA867A-C5EB-4160-863D-1B0FE19A7B83}"/>
              </a:ext>
            </a:extLst>
          </p:cNvPr>
          <p:cNvSpPr>
            <a:spLocks noGrp="1"/>
          </p:cNvSpPr>
          <p:nvPr>
            <p:ph type="sldNum" sz="quarter" idx="12"/>
          </p:nvPr>
        </p:nvSpPr>
        <p:spPr/>
        <p:txBody>
          <a:bodyPr/>
          <a:lstStyle/>
          <a:p>
            <a:fld id="{9EADF04C-F54D-494E-A290-9C7FE9B83CEA}" type="slidenum">
              <a:rPr lang="zh-CN" altLang="en-US" smtClean="0"/>
              <a:t>14</a:t>
            </a:fld>
            <a:endParaRPr lang="zh-CN" altLang="en-US"/>
          </a:p>
        </p:txBody>
      </p:sp>
    </p:spTree>
    <p:extLst>
      <p:ext uri="{BB962C8B-B14F-4D97-AF65-F5344CB8AC3E}">
        <p14:creationId xmlns:p14="http://schemas.microsoft.com/office/powerpoint/2010/main" val="714114662"/>
      </p:ext>
    </p:extLst>
  </p:cSld>
  <p:clrMapOvr>
    <a:masterClrMapping/>
  </p:clrMapOvr>
  <mc:AlternateContent xmlns:mc="http://schemas.openxmlformats.org/markup-compatibility/2006">
    <mc:Choice xmlns:p14="http://schemas.microsoft.com/office/powerpoint/2010/main" Requires="p14">
      <p:transition spd="slow" p14:dur="2000" advTm="7000"/>
    </mc:Choice>
    <mc:Fallback>
      <p:transition spd="slow" advTm="7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4339650"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训练方法及参数设置</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E3EF357B-63CF-47EE-AB24-B226066EFEDC}"/>
              </a:ext>
            </a:extLst>
          </p:cNvPr>
          <p:cNvPicPr/>
          <p:nvPr/>
        </p:nvPicPr>
        <p:blipFill>
          <a:blip r:embed="rId4">
            <a:extLst>
              <a:ext uri="{28A0092B-C50C-407E-A947-70E740481C1C}">
                <a14:useLocalDpi xmlns:a14="http://schemas.microsoft.com/office/drawing/2010/main" val="0"/>
              </a:ext>
            </a:extLst>
          </a:blip>
          <a:stretch>
            <a:fillRect/>
          </a:stretch>
        </p:blipFill>
        <p:spPr>
          <a:xfrm>
            <a:off x="850920" y="1471902"/>
            <a:ext cx="4903152" cy="4656603"/>
          </a:xfrm>
          <a:prstGeom prst="rect">
            <a:avLst/>
          </a:prstGeom>
        </p:spPr>
      </p:pic>
      <p:sp>
        <p:nvSpPr>
          <p:cNvPr id="3" name="灯片编号占位符 2">
            <a:extLst>
              <a:ext uri="{FF2B5EF4-FFF2-40B4-BE49-F238E27FC236}">
                <a16:creationId xmlns:a16="http://schemas.microsoft.com/office/drawing/2014/main" id="{72D7AF8C-60BC-4753-B364-B839F34FA272}"/>
              </a:ext>
            </a:extLst>
          </p:cNvPr>
          <p:cNvSpPr>
            <a:spLocks noGrp="1"/>
          </p:cNvSpPr>
          <p:nvPr>
            <p:ph type="sldNum" sz="quarter" idx="12"/>
          </p:nvPr>
        </p:nvSpPr>
        <p:spPr/>
        <p:txBody>
          <a:bodyPr/>
          <a:lstStyle/>
          <a:p>
            <a:fld id="{9EADF04C-F54D-494E-A290-9C7FE9B83CEA}" type="slidenum">
              <a:rPr lang="zh-CN" altLang="en-US" smtClean="0"/>
              <a:t>15</a:t>
            </a:fld>
            <a:endParaRPr lang="zh-CN" altLang="en-US"/>
          </a:p>
        </p:txBody>
      </p:sp>
      <p:graphicFrame>
        <p:nvGraphicFramePr>
          <p:cNvPr id="4" name="表格 3">
            <a:extLst>
              <a:ext uri="{FF2B5EF4-FFF2-40B4-BE49-F238E27FC236}">
                <a16:creationId xmlns:a16="http://schemas.microsoft.com/office/drawing/2014/main" id="{CB239911-B720-4D4F-8E4A-99B3276CE0E4}"/>
              </a:ext>
            </a:extLst>
          </p:cNvPr>
          <p:cNvGraphicFramePr>
            <a:graphicFrameLocks noGrp="1"/>
          </p:cNvGraphicFramePr>
          <p:nvPr>
            <p:extLst>
              <p:ext uri="{D42A27DB-BD31-4B8C-83A1-F6EECF244321}">
                <p14:modId xmlns:p14="http://schemas.microsoft.com/office/powerpoint/2010/main" val="3902527851"/>
              </p:ext>
            </p:extLst>
          </p:nvPr>
        </p:nvGraphicFramePr>
        <p:xfrm>
          <a:off x="6255105" y="2121842"/>
          <a:ext cx="4977148" cy="4006663"/>
        </p:xfrm>
        <a:graphic>
          <a:graphicData uri="http://schemas.openxmlformats.org/drawingml/2006/table">
            <a:tbl>
              <a:tblPr firstRow="1" firstCol="1" bandRow="1">
                <a:tableStyleId>{5A111915-BE36-4E01-A7E5-04B1672EAD32}</a:tableStyleId>
              </a:tblPr>
              <a:tblGrid>
                <a:gridCol w="1899113">
                  <a:extLst>
                    <a:ext uri="{9D8B030D-6E8A-4147-A177-3AD203B41FA5}">
                      <a16:colId xmlns:a16="http://schemas.microsoft.com/office/drawing/2014/main" val="2129067488"/>
                    </a:ext>
                  </a:extLst>
                </a:gridCol>
                <a:gridCol w="3078035">
                  <a:extLst>
                    <a:ext uri="{9D8B030D-6E8A-4147-A177-3AD203B41FA5}">
                      <a16:colId xmlns:a16="http://schemas.microsoft.com/office/drawing/2014/main" val="3961832076"/>
                    </a:ext>
                  </a:extLst>
                </a:gridCol>
              </a:tblGrid>
              <a:tr h="304284">
                <a:tc>
                  <a:txBody>
                    <a:bodyPr/>
                    <a:lstStyle/>
                    <a:p>
                      <a:pPr indent="127000" algn="ctr">
                        <a:lnSpc>
                          <a:spcPts val="2000"/>
                        </a:lnSpc>
                        <a:spcAft>
                          <a:spcPts val="0"/>
                        </a:spcAft>
                      </a:pPr>
                      <a:r>
                        <a:rPr lang="zh-CN" sz="2000" kern="100" baseline="0">
                          <a:effectLst/>
                        </a:rPr>
                        <a:t>参数名称</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zh-CN" sz="2000" kern="100" baseline="0">
                          <a:effectLst/>
                        </a:rPr>
                        <a:t>数值</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187961793"/>
                  </a:ext>
                </a:extLst>
              </a:tr>
              <a:tr h="304284">
                <a:tc>
                  <a:txBody>
                    <a:bodyPr/>
                    <a:lstStyle/>
                    <a:p>
                      <a:pPr indent="127000" algn="ctr">
                        <a:lnSpc>
                          <a:spcPts val="2000"/>
                        </a:lnSpc>
                        <a:spcAft>
                          <a:spcPts val="0"/>
                        </a:spcAft>
                      </a:pPr>
                      <a:r>
                        <a:rPr lang="en-US" sz="2000" b="0" kern="100" baseline="0">
                          <a:effectLst/>
                        </a:rPr>
                        <a:t>learning_rate</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0.001</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2065097694"/>
                  </a:ext>
                </a:extLst>
              </a:tr>
              <a:tr h="304284">
                <a:tc>
                  <a:txBody>
                    <a:bodyPr/>
                    <a:lstStyle/>
                    <a:p>
                      <a:pPr indent="127000" algn="ctr">
                        <a:lnSpc>
                          <a:spcPts val="2000"/>
                        </a:lnSpc>
                        <a:spcAft>
                          <a:spcPts val="0"/>
                        </a:spcAft>
                      </a:pPr>
                      <a:r>
                        <a:rPr lang="en-US" sz="2000" b="0" kern="100" baseline="0">
                          <a:effectLst/>
                        </a:rPr>
                        <a:t>police=steps</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steps=100,25000,35000</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2700589626"/>
                  </a:ext>
                </a:extLst>
              </a:tr>
              <a:tr h="304284">
                <a:tc>
                  <a:txBody>
                    <a:bodyPr/>
                    <a:lstStyle/>
                    <a:p>
                      <a:pPr indent="127000" algn="ctr">
                        <a:lnSpc>
                          <a:spcPts val="2000"/>
                        </a:lnSpc>
                        <a:spcAft>
                          <a:spcPts val="0"/>
                        </a:spcAft>
                      </a:pPr>
                      <a:r>
                        <a:rPr lang="en-US" sz="2000" b="0" kern="100" baseline="0">
                          <a:effectLst/>
                        </a:rPr>
                        <a:t>scales</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10</a:t>
                      </a:r>
                      <a:r>
                        <a:rPr lang="zh-CN" sz="2000" kern="100" baseline="0">
                          <a:effectLst/>
                        </a:rPr>
                        <a:t>，</a:t>
                      </a:r>
                      <a:r>
                        <a:rPr lang="en-US" sz="2000" kern="100" baseline="0">
                          <a:effectLst/>
                        </a:rPr>
                        <a:t>0.1</a:t>
                      </a:r>
                      <a:r>
                        <a:rPr lang="zh-CN" sz="2000" kern="100" baseline="0">
                          <a:effectLst/>
                        </a:rPr>
                        <a:t>，</a:t>
                      </a:r>
                      <a:r>
                        <a:rPr lang="en-US" sz="2000" kern="100" baseline="0">
                          <a:effectLst/>
                        </a:rPr>
                        <a:t>0.1</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198105975"/>
                  </a:ext>
                </a:extLst>
              </a:tr>
              <a:tr h="304284">
                <a:tc>
                  <a:txBody>
                    <a:bodyPr/>
                    <a:lstStyle/>
                    <a:p>
                      <a:pPr indent="127000" algn="ctr">
                        <a:lnSpc>
                          <a:spcPts val="2000"/>
                        </a:lnSpc>
                        <a:spcAft>
                          <a:spcPts val="0"/>
                        </a:spcAft>
                      </a:pPr>
                      <a:r>
                        <a:rPr lang="en-US" sz="2000" b="0" kern="100" baseline="0">
                          <a:effectLst/>
                        </a:rPr>
                        <a:t>batch_size</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32</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998067698"/>
                  </a:ext>
                </a:extLst>
              </a:tr>
              <a:tr h="355255">
                <a:tc>
                  <a:txBody>
                    <a:bodyPr/>
                    <a:lstStyle/>
                    <a:p>
                      <a:pPr indent="127000" algn="ctr">
                        <a:lnSpc>
                          <a:spcPts val="2000"/>
                        </a:lnSpc>
                        <a:spcAft>
                          <a:spcPts val="0"/>
                        </a:spcAft>
                      </a:pPr>
                      <a:r>
                        <a:rPr lang="en-US" sz="2000" b="0" kern="100" baseline="0">
                          <a:effectLst/>
                        </a:rPr>
                        <a:t>max_batches</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45000</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3251555543"/>
                  </a:ext>
                </a:extLst>
              </a:tr>
              <a:tr h="304284">
                <a:tc>
                  <a:txBody>
                    <a:bodyPr/>
                    <a:lstStyle/>
                    <a:p>
                      <a:pPr indent="127000" algn="ctr">
                        <a:lnSpc>
                          <a:spcPts val="2000"/>
                        </a:lnSpc>
                        <a:spcAft>
                          <a:spcPts val="0"/>
                        </a:spcAft>
                      </a:pPr>
                      <a:r>
                        <a:rPr lang="en-US" sz="2000" b="0" kern="100" baseline="0">
                          <a:effectLst/>
                        </a:rPr>
                        <a:t>subdivisions</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4</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507076520"/>
                  </a:ext>
                </a:extLst>
              </a:tr>
              <a:tr h="304284">
                <a:tc>
                  <a:txBody>
                    <a:bodyPr/>
                    <a:lstStyle/>
                    <a:p>
                      <a:pPr indent="127000" algn="ctr">
                        <a:lnSpc>
                          <a:spcPts val="2000"/>
                        </a:lnSpc>
                        <a:spcAft>
                          <a:spcPts val="0"/>
                        </a:spcAft>
                      </a:pPr>
                      <a:r>
                        <a:rPr lang="en-US" sz="2000" b="0" kern="100" baseline="0">
                          <a:effectLst/>
                        </a:rPr>
                        <a:t>momentum</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0.9</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4003546258"/>
                  </a:ext>
                </a:extLst>
              </a:tr>
              <a:tr h="304284">
                <a:tc>
                  <a:txBody>
                    <a:bodyPr/>
                    <a:lstStyle/>
                    <a:p>
                      <a:pPr indent="127000" algn="ctr">
                        <a:lnSpc>
                          <a:spcPts val="2000"/>
                        </a:lnSpc>
                        <a:spcAft>
                          <a:spcPts val="0"/>
                        </a:spcAft>
                      </a:pPr>
                      <a:r>
                        <a:rPr lang="en-US" sz="2000" b="0" kern="100" baseline="0">
                          <a:effectLst/>
                        </a:rPr>
                        <a:t>decay</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0.0005</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2552235624"/>
                  </a:ext>
                </a:extLst>
              </a:tr>
              <a:tr h="304284">
                <a:tc>
                  <a:txBody>
                    <a:bodyPr/>
                    <a:lstStyle/>
                    <a:p>
                      <a:pPr indent="127000" algn="ctr">
                        <a:lnSpc>
                          <a:spcPts val="2000"/>
                        </a:lnSpc>
                        <a:spcAft>
                          <a:spcPts val="0"/>
                        </a:spcAft>
                      </a:pPr>
                      <a:r>
                        <a:rPr lang="en-US" sz="2000" b="0" kern="100" baseline="0">
                          <a:effectLst/>
                        </a:rPr>
                        <a:t>angle</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20</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1338453036"/>
                  </a:ext>
                </a:extLst>
              </a:tr>
              <a:tr h="304284">
                <a:tc>
                  <a:txBody>
                    <a:bodyPr/>
                    <a:lstStyle/>
                    <a:p>
                      <a:pPr indent="127000" algn="ctr">
                        <a:lnSpc>
                          <a:spcPts val="2000"/>
                        </a:lnSpc>
                        <a:spcAft>
                          <a:spcPts val="0"/>
                        </a:spcAft>
                      </a:pPr>
                      <a:r>
                        <a:rPr lang="en-US" sz="2000" b="0" kern="100" baseline="0">
                          <a:effectLst/>
                        </a:rPr>
                        <a:t>saturation</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1.5</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3197437518"/>
                  </a:ext>
                </a:extLst>
              </a:tr>
              <a:tr h="304284">
                <a:tc>
                  <a:txBody>
                    <a:bodyPr/>
                    <a:lstStyle/>
                    <a:p>
                      <a:pPr indent="127000" algn="ctr">
                        <a:lnSpc>
                          <a:spcPts val="2000"/>
                        </a:lnSpc>
                        <a:spcAft>
                          <a:spcPts val="0"/>
                        </a:spcAft>
                      </a:pPr>
                      <a:r>
                        <a:rPr lang="en-US" sz="2000" b="0" kern="100" baseline="0">
                          <a:effectLst/>
                        </a:rPr>
                        <a:t>exposure</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1.5</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1151740432"/>
                  </a:ext>
                </a:extLst>
              </a:tr>
              <a:tr h="304284">
                <a:tc>
                  <a:txBody>
                    <a:bodyPr/>
                    <a:lstStyle/>
                    <a:p>
                      <a:pPr indent="127000" algn="ctr">
                        <a:lnSpc>
                          <a:spcPts val="2000"/>
                        </a:lnSpc>
                        <a:spcAft>
                          <a:spcPts val="0"/>
                        </a:spcAft>
                      </a:pPr>
                      <a:r>
                        <a:rPr lang="en-US" sz="2000" b="0" kern="100" baseline="0">
                          <a:effectLst/>
                        </a:rPr>
                        <a:t>hue</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kern="100" baseline="0">
                          <a:effectLst/>
                        </a:rPr>
                        <a:t>0.1</a:t>
                      </a:r>
                      <a:endParaRPr lang="zh-CN" sz="200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803243163"/>
                  </a:ext>
                </a:extLst>
              </a:tr>
            </a:tbl>
          </a:graphicData>
        </a:graphic>
      </p:graphicFrame>
      <p:sp>
        <p:nvSpPr>
          <p:cNvPr id="6" name="文本框 5">
            <a:extLst>
              <a:ext uri="{FF2B5EF4-FFF2-40B4-BE49-F238E27FC236}">
                <a16:creationId xmlns:a16="http://schemas.microsoft.com/office/drawing/2014/main" id="{5CCEA00C-46CB-483A-B5C9-D58C240068BB}"/>
              </a:ext>
            </a:extLst>
          </p:cNvPr>
          <p:cNvSpPr txBox="1"/>
          <p:nvPr/>
        </p:nvSpPr>
        <p:spPr>
          <a:xfrm>
            <a:off x="6255105" y="1247666"/>
            <a:ext cx="5213566" cy="646331"/>
          </a:xfrm>
          <a:prstGeom prst="rect">
            <a:avLst/>
          </a:prstGeom>
          <a:noFill/>
        </p:spPr>
        <p:txBody>
          <a:bodyPr wrap="square" rtlCol="0">
            <a:spAutoFit/>
          </a:bodyPr>
          <a:lstStyle/>
          <a:p>
            <a:r>
              <a:rPr lang="en-US" altLang="zh-CN">
                <a:latin typeface="Times New Roman" panose="02020603050405020304" pitchFamily="18" charset="0"/>
              </a:rPr>
              <a:t>GTX 1080</a:t>
            </a:r>
            <a:r>
              <a:rPr lang="zh-CN" altLang="en-US">
                <a:latin typeface="Times New Roman" panose="02020603050405020304" pitchFamily="18" charset="0"/>
              </a:rPr>
              <a:t>，</a:t>
            </a:r>
            <a:r>
              <a:rPr lang="en-US" altLang="zh-CN">
                <a:latin typeface="Times New Roman" panose="02020603050405020304" pitchFamily="18" charset="0"/>
              </a:rPr>
              <a:t>16GB</a:t>
            </a:r>
          </a:p>
          <a:p>
            <a:r>
              <a:rPr lang="en-US" altLang="zh-CN">
                <a:latin typeface="Times New Roman" panose="02020603050405020304" pitchFamily="18" charset="0"/>
              </a:rPr>
              <a:t>Ubuntu16.04.1</a:t>
            </a:r>
            <a:r>
              <a:rPr lang="zh-CN" altLang="en-US">
                <a:latin typeface="Times New Roman" panose="02020603050405020304" pitchFamily="18" charset="0"/>
              </a:rPr>
              <a:t>，</a:t>
            </a:r>
            <a:r>
              <a:rPr lang="en-US" altLang="zh-CN">
                <a:latin typeface="Times New Roman" panose="02020603050405020304" pitchFamily="18" charset="0"/>
              </a:rPr>
              <a:t>cuda9.0.176</a:t>
            </a:r>
            <a:r>
              <a:rPr lang="zh-CN" altLang="zh-CN">
                <a:latin typeface="Times New Roman" panose="02020603050405020304" pitchFamily="18" charset="0"/>
              </a:rPr>
              <a:t>，</a:t>
            </a:r>
            <a:r>
              <a:rPr lang="en-US" altLang="zh-CN">
                <a:latin typeface="Times New Roman" panose="02020603050405020304" pitchFamily="18" charset="0"/>
              </a:rPr>
              <a:t>OpenCV</a:t>
            </a:r>
            <a:r>
              <a:rPr lang="zh-CN" altLang="zh-CN">
                <a:latin typeface="Times New Roman" panose="02020603050405020304" pitchFamily="18" charset="0"/>
              </a:rPr>
              <a:t>，</a:t>
            </a:r>
            <a:r>
              <a:rPr lang="en-US" altLang="zh-CN">
                <a:latin typeface="Times New Roman" panose="02020603050405020304" pitchFamily="18" charset="0"/>
              </a:rPr>
              <a:t>PyTorch</a:t>
            </a:r>
            <a:endParaRPr lang="zh-CN" altLang="en-US">
              <a:latin typeface="Times New Roman" panose="02020603050405020304" pitchFamily="18" charset="0"/>
            </a:endParaRPr>
          </a:p>
        </p:txBody>
      </p:sp>
    </p:spTree>
    <p:extLst>
      <p:ext uri="{BB962C8B-B14F-4D97-AF65-F5344CB8AC3E}">
        <p14:creationId xmlns:p14="http://schemas.microsoft.com/office/powerpoint/2010/main" val="816542227"/>
      </p:ext>
    </p:extLst>
  </p:cSld>
  <p:clrMapOvr>
    <a:masterClrMapping/>
  </p:clrMapOvr>
  <mc:AlternateContent xmlns:mc="http://schemas.openxmlformats.org/markup-compatibility/2006">
    <mc:Choice xmlns:p14="http://schemas.microsoft.com/office/powerpoint/2010/main" Requires="p14">
      <p:transition spd="slow" p14:dur="2000" advTm="11247"/>
    </mc:Choice>
    <mc:Fallback>
      <p:transition spd="slow" advTm="11247"/>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模型性能</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3F025C67-7FF6-4101-8511-E0DD1C8BBC78}"/>
              </a:ext>
            </a:extLst>
          </p:cNvPr>
          <p:cNvPicPr/>
          <p:nvPr/>
        </p:nvPicPr>
        <p:blipFill rotWithShape="1">
          <a:blip r:embed="rId4" cstate="print">
            <a:extLst>
              <a:ext uri="{28A0092B-C50C-407E-A947-70E740481C1C}">
                <a14:useLocalDpi xmlns:a14="http://schemas.microsoft.com/office/drawing/2010/main" val="0"/>
              </a:ext>
            </a:extLst>
          </a:blip>
          <a:srcRect r="50000"/>
          <a:stretch/>
        </p:blipFill>
        <p:spPr>
          <a:xfrm>
            <a:off x="910856" y="1190021"/>
            <a:ext cx="4266158" cy="2621450"/>
          </a:xfrm>
          <a:prstGeom prst="rect">
            <a:avLst/>
          </a:prstGeom>
        </p:spPr>
      </p:pic>
      <p:graphicFrame>
        <p:nvGraphicFramePr>
          <p:cNvPr id="2" name="表格 1">
            <a:extLst>
              <a:ext uri="{FF2B5EF4-FFF2-40B4-BE49-F238E27FC236}">
                <a16:creationId xmlns:a16="http://schemas.microsoft.com/office/drawing/2014/main" id="{96C29B20-413D-431D-9CEB-371C4F500677}"/>
              </a:ext>
            </a:extLst>
          </p:cNvPr>
          <p:cNvGraphicFramePr>
            <a:graphicFrameLocks noGrp="1"/>
          </p:cNvGraphicFramePr>
          <p:nvPr>
            <p:extLst>
              <p:ext uri="{D42A27DB-BD31-4B8C-83A1-F6EECF244321}">
                <p14:modId xmlns:p14="http://schemas.microsoft.com/office/powerpoint/2010/main" val="507282809"/>
              </p:ext>
            </p:extLst>
          </p:nvPr>
        </p:nvGraphicFramePr>
        <p:xfrm>
          <a:off x="5530252" y="4201296"/>
          <a:ext cx="5527608" cy="2183042"/>
        </p:xfrm>
        <a:graphic>
          <a:graphicData uri="http://schemas.openxmlformats.org/drawingml/2006/table">
            <a:tbl>
              <a:tblPr firstRow="1" firstCol="1" bandRow="1">
                <a:tableStyleId>{5A111915-BE36-4E01-A7E5-04B1672EAD32}</a:tableStyleId>
              </a:tblPr>
              <a:tblGrid>
                <a:gridCol w="2766911">
                  <a:extLst>
                    <a:ext uri="{9D8B030D-6E8A-4147-A177-3AD203B41FA5}">
                      <a16:colId xmlns:a16="http://schemas.microsoft.com/office/drawing/2014/main" val="2633563978"/>
                    </a:ext>
                  </a:extLst>
                </a:gridCol>
                <a:gridCol w="2760697">
                  <a:extLst>
                    <a:ext uri="{9D8B030D-6E8A-4147-A177-3AD203B41FA5}">
                      <a16:colId xmlns:a16="http://schemas.microsoft.com/office/drawing/2014/main" val="2017442562"/>
                    </a:ext>
                  </a:extLst>
                </a:gridCol>
              </a:tblGrid>
              <a:tr h="375217">
                <a:tc>
                  <a:txBody>
                    <a:bodyPr/>
                    <a:lstStyle/>
                    <a:p>
                      <a:pPr indent="127000" algn="ctr">
                        <a:lnSpc>
                          <a:spcPts val="2000"/>
                        </a:lnSpc>
                        <a:spcAft>
                          <a:spcPts val="0"/>
                        </a:spcAft>
                      </a:pPr>
                      <a:r>
                        <a:rPr lang="zh-CN" sz="2000" b="0" kern="100" baseline="0">
                          <a:effectLst/>
                          <a:latin typeface="Times New Roman" panose="02020603050405020304" pitchFamily="18" charset="0"/>
                          <a:ea typeface="+mn-ea"/>
                        </a:rPr>
                        <a:t>评价指标</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zh-CN" sz="2000" b="0" kern="100" baseline="0">
                          <a:effectLst/>
                          <a:latin typeface="Times New Roman" panose="02020603050405020304" pitchFamily="18" charset="0"/>
                          <a:ea typeface="+mn-ea"/>
                        </a:rPr>
                        <a:t>数值</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2549747376"/>
                  </a:ext>
                </a:extLst>
              </a:tr>
              <a:tr h="361565">
                <a:tc>
                  <a:txBody>
                    <a:bodyPr/>
                    <a:lstStyle/>
                    <a:p>
                      <a:pPr indent="127000" algn="ctr">
                        <a:lnSpc>
                          <a:spcPts val="2000"/>
                        </a:lnSpc>
                        <a:spcAft>
                          <a:spcPts val="0"/>
                        </a:spcAft>
                      </a:pPr>
                      <a:r>
                        <a:rPr lang="en-US" sz="2000" b="0" kern="100" baseline="0">
                          <a:effectLst/>
                          <a:latin typeface="Times New Roman" panose="02020603050405020304" pitchFamily="18" charset="0"/>
                          <a:ea typeface="+mn-ea"/>
                        </a:rPr>
                        <a:t>Precision</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b="0" kern="100" baseline="0">
                          <a:effectLst/>
                          <a:latin typeface="Times New Roman" panose="02020603050405020304" pitchFamily="18" charset="0"/>
                          <a:ea typeface="+mn-ea"/>
                        </a:rPr>
                        <a:t>0.929</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2252249986"/>
                  </a:ext>
                </a:extLst>
              </a:tr>
              <a:tr h="361565">
                <a:tc>
                  <a:txBody>
                    <a:bodyPr/>
                    <a:lstStyle/>
                    <a:p>
                      <a:pPr indent="127000" algn="ctr">
                        <a:lnSpc>
                          <a:spcPts val="2000"/>
                        </a:lnSpc>
                        <a:spcAft>
                          <a:spcPts val="0"/>
                        </a:spcAft>
                      </a:pPr>
                      <a:r>
                        <a:rPr lang="en-US" sz="2000" b="0" kern="100" baseline="0">
                          <a:effectLst/>
                          <a:latin typeface="Times New Roman" panose="02020603050405020304" pitchFamily="18" charset="0"/>
                          <a:ea typeface="+mn-ea"/>
                        </a:rPr>
                        <a:t>Recall</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b="0" kern="100" baseline="0">
                          <a:effectLst/>
                          <a:latin typeface="Times New Roman" panose="02020603050405020304" pitchFamily="18" charset="0"/>
                          <a:ea typeface="+mn-ea"/>
                        </a:rPr>
                        <a:t>0.968</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2372316564"/>
                  </a:ext>
                </a:extLst>
              </a:tr>
              <a:tr h="361565">
                <a:tc>
                  <a:txBody>
                    <a:bodyPr/>
                    <a:lstStyle/>
                    <a:p>
                      <a:pPr indent="127000" algn="ctr">
                        <a:lnSpc>
                          <a:spcPts val="2000"/>
                        </a:lnSpc>
                        <a:spcAft>
                          <a:spcPts val="0"/>
                        </a:spcAft>
                      </a:pPr>
                      <a:r>
                        <a:rPr lang="en-US" sz="2000" b="0" u="none" kern="100" baseline="0">
                          <a:effectLst/>
                          <a:latin typeface="Times New Roman" panose="02020603050405020304" pitchFamily="18" charset="0"/>
                          <a:ea typeface="+mn-ea"/>
                        </a:rPr>
                        <a:t>mAP@0.5</a:t>
                      </a:r>
                      <a:endParaRPr lang="zh-CN" sz="2000" b="0" u="none"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b="0" kern="100" baseline="0">
                          <a:effectLst/>
                          <a:latin typeface="Times New Roman" panose="02020603050405020304" pitchFamily="18" charset="0"/>
                          <a:ea typeface="+mn-ea"/>
                        </a:rPr>
                        <a:t>0.955</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159737406"/>
                  </a:ext>
                </a:extLst>
              </a:tr>
              <a:tr h="361565">
                <a:tc>
                  <a:txBody>
                    <a:bodyPr/>
                    <a:lstStyle/>
                    <a:p>
                      <a:pPr indent="127000" algn="ctr">
                        <a:lnSpc>
                          <a:spcPts val="2000"/>
                        </a:lnSpc>
                        <a:spcAft>
                          <a:spcPts val="0"/>
                        </a:spcAft>
                      </a:pPr>
                      <a:r>
                        <a:rPr lang="en-US" sz="2000" b="0" kern="100" baseline="0">
                          <a:effectLst/>
                          <a:latin typeface="Times New Roman" panose="02020603050405020304" pitchFamily="18" charset="0"/>
                          <a:ea typeface="+mn-ea"/>
                        </a:rPr>
                        <a:t>F1</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b="0" kern="100" baseline="0">
                          <a:effectLst/>
                          <a:latin typeface="Times New Roman" panose="02020603050405020304" pitchFamily="18" charset="0"/>
                          <a:ea typeface="+mn-ea"/>
                        </a:rPr>
                        <a:t>0.948</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426049147"/>
                  </a:ext>
                </a:extLst>
              </a:tr>
              <a:tr h="361565">
                <a:tc>
                  <a:txBody>
                    <a:bodyPr/>
                    <a:lstStyle/>
                    <a:p>
                      <a:pPr indent="127000" algn="ctr">
                        <a:lnSpc>
                          <a:spcPts val="2000"/>
                        </a:lnSpc>
                        <a:spcAft>
                          <a:spcPts val="0"/>
                        </a:spcAft>
                      </a:pPr>
                      <a:r>
                        <a:rPr lang="en-US" sz="2000" b="0" kern="100" baseline="0">
                          <a:effectLst/>
                          <a:latin typeface="Times New Roman" panose="02020603050405020304" pitchFamily="18" charset="0"/>
                          <a:ea typeface="+mn-ea"/>
                        </a:rPr>
                        <a:t>FPS</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tc>
                  <a:txBody>
                    <a:bodyPr/>
                    <a:lstStyle/>
                    <a:p>
                      <a:pPr indent="127000" algn="ctr">
                        <a:lnSpc>
                          <a:spcPts val="2000"/>
                        </a:lnSpc>
                        <a:spcAft>
                          <a:spcPts val="0"/>
                        </a:spcAft>
                      </a:pPr>
                      <a:r>
                        <a:rPr lang="en-US" sz="2000" b="0" kern="100" baseline="0">
                          <a:effectLst/>
                          <a:latin typeface="Times New Roman" panose="02020603050405020304" pitchFamily="18" charset="0"/>
                          <a:ea typeface="+mn-ea"/>
                        </a:rPr>
                        <a:t>29</a:t>
                      </a:r>
                      <a:endParaRPr lang="zh-CN" sz="2000" b="0" kern="100" baseline="0">
                        <a:effectLst/>
                        <a:latin typeface="Times New Roman" panose="02020603050405020304" pitchFamily="18" charset="0"/>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4190508392"/>
                  </a:ext>
                </a:extLst>
              </a:tr>
            </a:tbl>
          </a:graphicData>
        </a:graphic>
      </p:graphicFrame>
      <p:pic>
        <p:nvPicPr>
          <p:cNvPr id="7" name="图片 6">
            <a:extLst>
              <a:ext uri="{FF2B5EF4-FFF2-40B4-BE49-F238E27FC236}">
                <a16:creationId xmlns:a16="http://schemas.microsoft.com/office/drawing/2014/main" id="{D1E1BFAE-6756-4A0A-A21C-CA4EB9684FE6}"/>
              </a:ext>
            </a:extLst>
          </p:cNvPr>
          <p:cNvPicPr/>
          <p:nvPr/>
        </p:nvPicPr>
        <p:blipFill rotWithShape="1">
          <a:blip r:embed="rId4" cstate="print">
            <a:extLst>
              <a:ext uri="{28A0092B-C50C-407E-A947-70E740481C1C}">
                <a14:useLocalDpi xmlns:a14="http://schemas.microsoft.com/office/drawing/2010/main" val="0"/>
              </a:ext>
            </a:extLst>
          </a:blip>
          <a:srcRect l="51265"/>
          <a:stretch/>
        </p:blipFill>
        <p:spPr>
          <a:xfrm>
            <a:off x="902201" y="3982092"/>
            <a:ext cx="4158272" cy="2621450"/>
          </a:xfrm>
          <a:prstGeom prst="rect">
            <a:avLst/>
          </a:prstGeom>
        </p:spPr>
      </p:pic>
      <p:sp>
        <p:nvSpPr>
          <p:cNvPr id="4" name="灯片编号占位符 3">
            <a:extLst>
              <a:ext uri="{FF2B5EF4-FFF2-40B4-BE49-F238E27FC236}">
                <a16:creationId xmlns:a16="http://schemas.microsoft.com/office/drawing/2014/main" id="{673BAAB4-52FD-4D2B-9A14-42685B07EA6B}"/>
              </a:ext>
            </a:extLst>
          </p:cNvPr>
          <p:cNvSpPr>
            <a:spLocks noGrp="1"/>
          </p:cNvSpPr>
          <p:nvPr>
            <p:ph type="sldNum" sz="quarter" idx="12"/>
          </p:nvPr>
        </p:nvSpPr>
        <p:spPr/>
        <p:txBody>
          <a:bodyPr/>
          <a:lstStyle/>
          <a:p>
            <a:fld id="{9EADF04C-F54D-494E-A290-9C7FE9B83CEA}" type="slidenum">
              <a:rPr lang="zh-CN" altLang="en-US" smtClean="0"/>
              <a:t>16</a:t>
            </a:fld>
            <a:endParaRPr lang="zh-CN" altLang="en-US"/>
          </a:p>
        </p:txBody>
      </p:sp>
      <p:sp>
        <p:nvSpPr>
          <p:cNvPr id="6" name="矩形 5">
            <a:extLst>
              <a:ext uri="{FF2B5EF4-FFF2-40B4-BE49-F238E27FC236}">
                <a16:creationId xmlns:a16="http://schemas.microsoft.com/office/drawing/2014/main" id="{3801071B-0217-4CFC-967C-4A66B0B39F33}"/>
              </a:ext>
            </a:extLst>
          </p:cNvPr>
          <p:cNvSpPr/>
          <p:nvPr/>
        </p:nvSpPr>
        <p:spPr>
          <a:xfrm>
            <a:off x="5377783" y="1015892"/>
            <a:ext cx="5680077" cy="3046988"/>
          </a:xfrm>
          <a:prstGeom prst="rect">
            <a:avLst/>
          </a:prstGeom>
        </p:spPr>
        <p:txBody>
          <a:bodyPr wrap="square">
            <a:spAutoFit/>
          </a:bodyPr>
          <a:lstStyle/>
          <a:p>
            <a:r>
              <a:rPr lang="zh-CN" altLang="zh-CN" sz="2400" kern="100">
                <a:latin typeface="Times New Roman" panose="02020603050405020304" pitchFamily="18" charset="0"/>
                <a:ea typeface="宋体" panose="02010600030101010101" pitchFamily="2" charset="-122"/>
                <a:cs typeface="Times New Roman" panose="02020603050405020304" pitchFamily="18" charset="0"/>
              </a:rPr>
              <a:t>精确率</a:t>
            </a:r>
            <a:r>
              <a:rPr lang="en-US" altLang="zh-CN" sz="2400" b="1" kern="100">
                <a:solidFill>
                  <a:schemeClr val="accent1"/>
                </a:solidFill>
                <a:latin typeface="Times New Roman" panose="02020603050405020304" pitchFamily="18" charset="0"/>
                <a:ea typeface="宋体" panose="02010600030101010101" pitchFamily="2" charset="-122"/>
              </a:rPr>
              <a:t>0.929</a:t>
            </a:r>
            <a:r>
              <a:rPr lang="zh-CN" altLang="zh-CN" sz="2400" kern="100">
                <a:latin typeface="Times New Roman" panose="02020603050405020304" pitchFamily="18" charset="0"/>
                <a:ea typeface="宋体" panose="02010600030101010101" pitchFamily="2" charset="-122"/>
                <a:cs typeface="Times New Roman" panose="02020603050405020304" pitchFamily="18" charset="0"/>
              </a:rPr>
              <a:t>，被识别为电子价签的对象中大部分都是正确的</a:t>
            </a:r>
            <a:r>
              <a:rPr lang="zh-CN" altLang="en-US" sz="2400" kern="100">
                <a:latin typeface="Times New Roman" panose="02020603050405020304" pitchFamily="18" charset="0"/>
                <a:ea typeface="宋体" panose="02010600030101010101" pitchFamily="2" charset="-122"/>
                <a:cs typeface="Times New Roman" panose="02020603050405020304" pitchFamily="18" charset="0"/>
              </a:rPr>
              <a:t>。</a:t>
            </a:r>
            <a:r>
              <a:rPr lang="zh-CN" altLang="zh-CN" sz="2400" kern="100">
                <a:latin typeface="Times New Roman" panose="02020603050405020304" pitchFamily="18" charset="0"/>
                <a:ea typeface="宋体" panose="02010600030101010101" pitchFamily="2" charset="-122"/>
                <a:cs typeface="Times New Roman" panose="02020603050405020304" pitchFamily="18" charset="0"/>
              </a:rPr>
              <a:t>召回率高达</a:t>
            </a:r>
            <a:r>
              <a:rPr lang="en-US" altLang="zh-CN" sz="2400" b="1" kern="100">
                <a:solidFill>
                  <a:schemeClr val="accent1"/>
                </a:solidFill>
                <a:latin typeface="Times New Roman" panose="02020603050405020304" pitchFamily="18" charset="0"/>
                <a:ea typeface="宋体" panose="02010600030101010101" pitchFamily="2" charset="-122"/>
              </a:rPr>
              <a:t>0.968</a:t>
            </a:r>
            <a:r>
              <a:rPr lang="zh-CN" altLang="zh-CN" sz="2400" kern="100">
                <a:latin typeface="Times New Roman" panose="02020603050405020304" pitchFamily="18" charset="0"/>
                <a:ea typeface="宋体" panose="02010600030101010101" pitchFamily="2" charset="-122"/>
                <a:cs typeface="Times New Roman" panose="02020603050405020304" pitchFamily="18" charset="0"/>
              </a:rPr>
              <a:t>，可以检测出大多数的电子价签。</a:t>
            </a:r>
            <a:endParaRPr lang="en-US" altLang="zh-CN" sz="2400" kern="100">
              <a:latin typeface="Times New Roman" panose="02020603050405020304" pitchFamily="18" charset="0"/>
              <a:ea typeface="宋体" panose="02010600030101010101" pitchFamily="2" charset="-122"/>
              <a:cs typeface="Times New Roman" panose="02020603050405020304" pitchFamily="18" charset="0"/>
            </a:endParaRPr>
          </a:p>
          <a:p>
            <a:r>
              <a:rPr lang="zh-CN" altLang="zh-CN" sz="2400" kern="100">
                <a:latin typeface="Times New Roman" panose="02020603050405020304" pitchFamily="18" charset="0"/>
                <a:ea typeface="宋体" panose="02010600030101010101" pitchFamily="2" charset="-122"/>
                <a:cs typeface="Times New Roman" panose="02020603050405020304" pitchFamily="18" charset="0"/>
              </a:rPr>
              <a:t>从另一方面看，本文设计的目标检测算法误检测和漏检测的概率极低，能够满足工业上线的需求。</a:t>
            </a:r>
            <a:endParaRPr lang="en-US" altLang="zh-CN" sz="2400" kern="100">
              <a:latin typeface="Times New Roman" panose="02020603050405020304" pitchFamily="18" charset="0"/>
              <a:ea typeface="宋体" panose="02010600030101010101" pitchFamily="2" charset="-122"/>
              <a:cs typeface="Times New Roman" panose="02020603050405020304" pitchFamily="18" charset="0"/>
            </a:endParaRPr>
          </a:p>
          <a:p>
            <a:r>
              <a:rPr lang="zh-CN" altLang="zh-CN" sz="2400" kern="100">
                <a:latin typeface="Times New Roman" panose="02020603050405020304" pitchFamily="18" charset="0"/>
                <a:ea typeface="宋体" panose="02010600030101010101" pitchFamily="2" charset="-122"/>
                <a:cs typeface="Times New Roman" panose="02020603050405020304" pitchFamily="18" charset="0"/>
              </a:rPr>
              <a:t>检测速度达到</a:t>
            </a:r>
            <a:r>
              <a:rPr lang="en-US" altLang="zh-CN" sz="2400" b="1" kern="100">
                <a:solidFill>
                  <a:schemeClr val="accent1"/>
                </a:solidFill>
                <a:latin typeface="Times New Roman" panose="02020603050405020304" pitchFamily="18" charset="0"/>
                <a:ea typeface="宋体" panose="02010600030101010101" pitchFamily="2" charset="-122"/>
              </a:rPr>
              <a:t>29</a:t>
            </a:r>
            <a:r>
              <a:rPr lang="zh-CN" altLang="zh-CN" sz="2400" b="1" kern="100">
                <a:solidFill>
                  <a:schemeClr val="accent1"/>
                </a:solidFill>
                <a:latin typeface="Times New Roman" panose="02020603050405020304" pitchFamily="18" charset="0"/>
                <a:ea typeface="宋体" panose="02010600030101010101" pitchFamily="2" charset="-122"/>
                <a:cs typeface="Times New Roman" panose="02020603050405020304" pitchFamily="18" charset="0"/>
              </a:rPr>
              <a:t>帧</a:t>
            </a:r>
            <a:r>
              <a:rPr lang="en-US" altLang="zh-CN" sz="2400" b="1" kern="100">
                <a:solidFill>
                  <a:schemeClr val="accent1"/>
                </a:solidFill>
                <a:latin typeface="Times New Roman" panose="02020603050405020304" pitchFamily="18" charset="0"/>
                <a:ea typeface="宋体" panose="02010600030101010101" pitchFamily="2" charset="-122"/>
              </a:rPr>
              <a:t>/</a:t>
            </a:r>
            <a:r>
              <a:rPr lang="zh-CN" altLang="zh-CN" sz="2400" b="1" kern="100">
                <a:solidFill>
                  <a:schemeClr val="accent1"/>
                </a:solidFill>
                <a:latin typeface="Times New Roman" panose="02020603050405020304" pitchFamily="18" charset="0"/>
                <a:ea typeface="宋体" panose="02010600030101010101" pitchFamily="2" charset="-122"/>
                <a:cs typeface="Times New Roman" panose="02020603050405020304" pitchFamily="18" charset="0"/>
              </a:rPr>
              <a:t>秒</a:t>
            </a:r>
            <a:r>
              <a:rPr lang="zh-CN" altLang="zh-CN" sz="2400" kern="100">
                <a:latin typeface="Times New Roman" panose="02020603050405020304" pitchFamily="18" charset="0"/>
                <a:ea typeface="宋体" panose="02010600030101010101" pitchFamily="2" charset="-122"/>
                <a:cs typeface="Times New Roman" panose="02020603050405020304" pitchFamily="18" charset="0"/>
              </a:rPr>
              <a:t>，满足了电子价签检测系统</a:t>
            </a:r>
            <a:r>
              <a:rPr lang="zh-CN" altLang="zh-CN" sz="2400" b="1" kern="100">
                <a:solidFill>
                  <a:schemeClr val="accent1"/>
                </a:solidFill>
                <a:latin typeface="Times New Roman" panose="02020603050405020304" pitchFamily="18" charset="0"/>
                <a:ea typeface="宋体" panose="02010600030101010101" pitchFamily="2" charset="-122"/>
                <a:cs typeface="Times New Roman" panose="02020603050405020304" pitchFamily="18" charset="0"/>
              </a:rPr>
              <a:t>实时性</a:t>
            </a:r>
            <a:r>
              <a:rPr lang="zh-CN" altLang="zh-CN" sz="2400" kern="100">
                <a:latin typeface="Times New Roman" panose="02020603050405020304" pitchFamily="18" charset="0"/>
                <a:ea typeface="宋体" panose="02010600030101010101" pitchFamily="2" charset="-122"/>
                <a:cs typeface="Times New Roman" panose="02020603050405020304" pitchFamily="18" charset="0"/>
              </a:rPr>
              <a:t>的需求。</a:t>
            </a:r>
            <a:endParaRPr lang="zh-CN" altLang="en-US" sz="2400"/>
          </a:p>
        </p:txBody>
      </p:sp>
    </p:spTree>
    <p:extLst>
      <p:ext uri="{BB962C8B-B14F-4D97-AF65-F5344CB8AC3E}">
        <p14:creationId xmlns:p14="http://schemas.microsoft.com/office/powerpoint/2010/main" val="422905482"/>
      </p:ext>
    </p:extLst>
  </p:cSld>
  <p:clrMapOvr>
    <a:masterClrMapping/>
  </p:clrMapOvr>
  <mc:AlternateContent xmlns:mc="http://schemas.openxmlformats.org/markup-compatibility/2006">
    <mc:Choice xmlns:p14="http://schemas.microsoft.com/office/powerpoint/2010/main" Requires="p14">
      <p:transition spd="slow" p14:dur="2000" advTm="27111"/>
    </mc:Choice>
    <mc:Fallback>
      <p:transition spd="slow" advTm="27111"/>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对比分析</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灯片编号占位符 2">
            <a:extLst>
              <a:ext uri="{FF2B5EF4-FFF2-40B4-BE49-F238E27FC236}">
                <a16:creationId xmlns:a16="http://schemas.microsoft.com/office/drawing/2014/main" id="{034AEA6A-6FFC-4536-B737-FD3BABE3F27E}"/>
              </a:ext>
            </a:extLst>
          </p:cNvPr>
          <p:cNvSpPr>
            <a:spLocks noGrp="1"/>
          </p:cNvSpPr>
          <p:nvPr>
            <p:ph type="sldNum" sz="quarter" idx="12"/>
          </p:nvPr>
        </p:nvSpPr>
        <p:spPr/>
        <p:txBody>
          <a:bodyPr/>
          <a:lstStyle/>
          <a:p>
            <a:fld id="{9EADF04C-F54D-494E-A290-9C7FE9B83CEA}" type="slidenum">
              <a:rPr lang="zh-CN" altLang="en-US" smtClean="0"/>
              <a:t>17</a:t>
            </a:fld>
            <a:endParaRPr lang="zh-CN" altLang="en-US"/>
          </a:p>
        </p:txBody>
      </p:sp>
      <p:graphicFrame>
        <p:nvGraphicFramePr>
          <p:cNvPr id="4" name="表格 3">
            <a:extLst>
              <a:ext uri="{FF2B5EF4-FFF2-40B4-BE49-F238E27FC236}">
                <a16:creationId xmlns:a16="http://schemas.microsoft.com/office/drawing/2014/main" id="{2997149C-EF61-4FAB-993E-05AF7BFA08CC}"/>
              </a:ext>
            </a:extLst>
          </p:cNvPr>
          <p:cNvGraphicFramePr>
            <a:graphicFrameLocks noGrp="1"/>
          </p:cNvGraphicFramePr>
          <p:nvPr>
            <p:extLst>
              <p:ext uri="{D42A27DB-BD31-4B8C-83A1-F6EECF244321}">
                <p14:modId xmlns:p14="http://schemas.microsoft.com/office/powerpoint/2010/main" val="3779570758"/>
              </p:ext>
            </p:extLst>
          </p:nvPr>
        </p:nvGraphicFramePr>
        <p:xfrm>
          <a:off x="1245803" y="1471455"/>
          <a:ext cx="9122737" cy="4327646"/>
        </p:xfrm>
        <a:graphic>
          <a:graphicData uri="http://schemas.openxmlformats.org/drawingml/2006/table">
            <a:tbl>
              <a:tblPr firstRow="1" firstCol="1" bandRow="1">
                <a:tableStyleId>{5A111915-BE36-4E01-A7E5-04B1672EAD32}</a:tableStyleId>
              </a:tblPr>
              <a:tblGrid>
                <a:gridCol w="2445488">
                  <a:extLst>
                    <a:ext uri="{9D8B030D-6E8A-4147-A177-3AD203B41FA5}">
                      <a16:colId xmlns:a16="http://schemas.microsoft.com/office/drawing/2014/main" val="1837124346"/>
                    </a:ext>
                  </a:extLst>
                </a:gridCol>
                <a:gridCol w="1531089">
                  <a:extLst>
                    <a:ext uri="{9D8B030D-6E8A-4147-A177-3AD203B41FA5}">
                      <a16:colId xmlns:a16="http://schemas.microsoft.com/office/drawing/2014/main" val="4203877464"/>
                    </a:ext>
                  </a:extLst>
                </a:gridCol>
                <a:gridCol w="1217651">
                  <a:extLst>
                    <a:ext uri="{9D8B030D-6E8A-4147-A177-3AD203B41FA5}">
                      <a16:colId xmlns:a16="http://schemas.microsoft.com/office/drawing/2014/main" val="1727197824"/>
                    </a:ext>
                  </a:extLst>
                </a:gridCol>
                <a:gridCol w="1749635">
                  <a:extLst>
                    <a:ext uri="{9D8B030D-6E8A-4147-A177-3AD203B41FA5}">
                      <a16:colId xmlns:a16="http://schemas.microsoft.com/office/drawing/2014/main" val="3327537801"/>
                    </a:ext>
                  </a:extLst>
                </a:gridCol>
                <a:gridCol w="1093523">
                  <a:extLst>
                    <a:ext uri="{9D8B030D-6E8A-4147-A177-3AD203B41FA5}">
                      <a16:colId xmlns:a16="http://schemas.microsoft.com/office/drawing/2014/main" val="1221360245"/>
                    </a:ext>
                  </a:extLst>
                </a:gridCol>
                <a:gridCol w="1085351">
                  <a:extLst>
                    <a:ext uri="{9D8B030D-6E8A-4147-A177-3AD203B41FA5}">
                      <a16:colId xmlns:a16="http://schemas.microsoft.com/office/drawing/2014/main" val="1812831330"/>
                    </a:ext>
                  </a:extLst>
                </a:gridCol>
              </a:tblGrid>
              <a:tr h="1023158">
                <a:tc>
                  <a:txBody>
                    <a:bodyPr/>
                    <a:lstStyle/>
                    <a:p>
                      <a:pPr indent="127000" algn="ctr">
                        <a:lnSpc>
                          <a:spcPts val="2000"/>
                        </a:lnSpc>
                        <a:spcAft>
                          <a:spcPts val="0"/>
                        </a:spcAft>
                      </a:pPr>
                      <a:r>
                        <a:rPr lang="zh-CN" sz="2400" kern="100" baseline="0">
                          <a:effectLst/>
                          <a:latin typeface="Times New Roman" panose="02020603050405020304" pitchFamily="18" charset="0"/>
                        </a:rPr>
                        <a:t>检测方法</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Precision</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Recall</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mAP@0.5</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F1</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FPS</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extLst>
                  <a:ext uri="{0D108BD9-81ED-4DB2-BD59-A6C34878D82A}">
                    <a16:rowId xmlns:a16="http://schemas.microsoft.com/office/drawing/2014/main" val="4218468089"/>
                  </a:ext>
                </a:extLst>
              </a:tr>
              <a:tr h="1015354">
                <a:tc>
                  <a:txBody>
                    <a:bodyPr/>
                    <a:lstStyle/>
                    <a:p>
                      <a:pPr indent="127000" algn="ctr">
                        <a:lnSpc>
                          <a:spcPts val="2000"/>
                        </a:lnSpc>
                        <a:spcAft>
                          <a:spcPts val="0"/>
                        </a:spcAft>
                      </a:pPr>
                      <a:r>
                        <a:rPr lang="en-US" sz="2400" b="0" kern="100" baseline="0">
                          <a:effectLst/>
                          <a:latin typeface="Times New Roman" panose="02020603050405020304" pitchFamily="18" charset="0"/>
                        </a:rPr>
                        <a:t>SSD</a:t>
                      </a:r>
                      <a:endParaRPr lang="zh-CN" sz="2400" b="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0.848</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0.868</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0.839</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0.858</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59</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extLst>
                  <a:ext uri="{0D108BD9-81ED-4DB2-BD59-A6C34878D82A}">
                    <a16:rowId xmlns:a16="http://schemas.microsoft.com/office/drawing/2014/main" val="2395708965"/>
                  </a:ext>
                </a:extLst>
              </a:tr>
              <a:tr h="1022524">
                <a:tc>
                  <a:txBody>
                    <a:bodyPr/>
                    <a:lstStyle/>
                    <a:p>
                      <a:pPr indent="127000" algn="ctr">
                        <a:lnSpc>
                          <a:spcPts val="2000"/>
                        </a:lnSpc>
                        <a:spcAft>
                          <a:spcPts val="0"/>
                        </a:spcAft>
                      </a:pPr>
                      <a:r>
                        <a:rPr lang="zh-CN" sz="2400" b="0" kern="100" baseline="0">
                          <a:effectLst/>
                          <a:latin typeface="Times New Roman" panose="02020603050405020304" pitchFamily="18" charset="0"/>
                        </a:rPr>
                        <a:t>特征融合</a:t>
                      </a:r>
                      <a:r>
                        <a:rPr lang="en-US" sz="2400" b="0" kern="100" baseline="0">
                          <a:effectLst/>
                          <a:latin typeface="Times New Roman" panose="02020603050405020304" pitchFamily="18" charset="0"/>
                        </a:rPr>
                        <a:t>SSD</a:t>
                      </a:r>
                      <a:endParaRPr lang="zh-CN" sz="2400" b="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0.867</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0.949</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0.927</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0.906</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34</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extLst>
                  <a:ext uri="{0D108BD9-81ED-4DB2-BD59-A6C34878D82A}">
                    <a16:rowId xmlns:a16="http://schemas.microsoft.com/office/drawing/2014/main" val="699005455"/>
                  </a:ext>
                </a:extLst>
              </a:tr>
              <a:tr h="1266610">
                <a:tc>
                  <a:txBody>
                    <a:bodyPr/>
                    <a:lstStyle/>
                    <a:p>
                      <a:pPr indent="127000" algn="ctr">
                        <a:lnSpc>
                          <a:spcPts val="2000"/>
                        </a:lnSpc>
                        <a:spcAft>
                          <a:spcPts val="0"/>
                        </a:spcAft>
                      </a:pPr>
                      <a:r>
                        <a:rPr lang="zh-CN" sz="2400" b="0" kern="100" baseline="0">
                          <a:effectLst/>
                          <a:latin typeface="Times New Roman" panose="02020603050405020304" pitchFamily="18" charset="0"/>
                        </a:rPr>
                        <a:t>特征融合</a:t>
                      </a:r>
                      <a:r>
                        <a:rPr lang="en-US" sz="2400" b="0" kern="100" baseline="0">
                          <a:effectLst/>
                          <a:latin typeface="Times New Roman" panose="02020603050405020304" pitchFamily="18" charset="0"/>
                        </a:rPr>
                        <a:t>SSD</a:t>
                      </a:r>
                      <a:r>
                        <a:rPr lang="zh-CN" sz="2400" b="0" kern="100" baseline="0">
                          <a:effectLst/>
                          <a:latin typeface="Times New Roman" panose="02020603050405020304" pitchFamily="18" charset="0"/>
                        </a:rPr>
                        <a:t>引入注意力模块</a:t>
                      </a:r>
                      <a:endParaRPr lang="zh-CN" sz="2400" b="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b="1" kern="100" baseline="0">
                          <a:effectLst/>
                          <a:latin typeface="Times New Roman" panose="02020603050405020304" pitchFamily="18" charset="0"/>
                        </a:rPr>
                        <a:t>0.929</a:t>
                      </a:r>
                      <a:endParaRPr lang="zh-CN" sz="2400" b="1"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b="1" kern="100" baseline="0">
                          <a:effectLst/>
                          <a:latin typeface="Times New Roman" panose="02020603050405020304" pitchFamily="18" charset="0"/>
                        </a:rPr>
                        <a:t>0.968</a:t>
                      </a:r>
                      <a:endParaRPr lang="zh-CN" sz="2400" b="1"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b="1" kern="100" baseline="0">
                          <a:effectLst/>
                          <a:latin typeface="Times New Roman" panose="02020603050405020304" pitchFamily="18" charset="0"/>
                        </a:rPr>
                        <a:t>0.955</a:t>
                      </a:r>
                      <a:endParaRPr lang="zh-CN" sz="2400" b="1"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b="1" kern="100" baseline="0">
                          <a:effectLst/>
                          <a:latin typeface="Times New Roman" panose="02020603050405020304" pitchFamily="18" charset="0"/>
                        </a:rPr>
                        <a:t>0.948</a:t>
                      </a:r>
                      <a:endParaRPr lang="zh-CN" sz="2400" b="1"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tc>
                  <a:txBody>
                    <a:bodyPr/>
                    <a:lstStyle/>
                    <a:p>
                      <a:pPr indent="127000" algn="ctr">
                        <a:lnSpc>
                          <a:spcPts val="2000"/>
                        </a:lnSpc>
                        <a:spcAft>
                          <a:spcPts val="0"/>
                        </a:spcAft>
                      </a:pPr>
                      <a:r>
                        <a:rPr lang="en-US" sz="2400" kern="100" baseline="0">
                          <a:effectLst/>
                          <a:latin typeface="Times New Roman" panose="02020603050405020304" pitchFamily="18" charset="0"/>
                        </a:rPr>
                        <a:t>29</a:t>
                      </a:r>
                      <a:endParaRPr lang="zh-CN" sz="2400" kern="100" baseline="0">
                        <a:effectLst/>
                        <a:latin typeface="Times New Roman" panose="02020603050405020304" pitchFamily="18" charset="0"/>
                        <a:ea typeface="宋体" panose="02010600030101010101" pitchFamily="2" charset="-122"/>
                        <a:cs typeface="Times New Roman" panose="02020603050405020304" pitchFamily="18" charset="0"/>
                      </a:endParaRPr>
                    </a:p>
                  </a:txBody>
                  <a:tcPr marL="101947" marR="101947" marT="0" marB="0" anchor="ctr"/>
                </a:tc>
                <a:extLst>
                  <a:ext uri="{0D108BD9-81ED-4DB2-BD59-A6C34878D82A}">
                    <a16:rowId xmlns:a16="http://schemas.microsoft.com/office/drawing/2014/main" val="3329117395"/>
                  </a:ext>
                </a:extLst>
              </a:tr>
            </a:tbl>
          </a:graphicData>
        </a:graphic>
      </p:graphicFrame>
    </p:spTree>
    <p:extLst>
      <p:ext uri="{BB962C8B-B14F-4D97-AF65-F5344CB8AC3E}">
        <p14:creationId xmlns:p14="http://schemas.microsoft.com/office/powerpoint/2010/main" val="3083180929"/>
      </p:ext>
    </p:extLst>
  </p:cSld>
  <p:clrMapOvr>
    <a:masterClrMapping/>
  </p:clrMapOvr>
  <mc:AlternateContent xmlns:mc="http://schemas.openxmlformats.org/markup-compatibility/2006">
    <mc:Choice xmlns:p14="http://schemas.microsoft.com/office/powerpoint/2010/main" Requires="p14">
      <p:transition spd="slow" p14:dur="2000" advTm="890"/>
    </mc:Choice>
    <mc:Fallback>
      <p:transition spd="slow" advTm="89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检测结果</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6" name="图片 15">
            <a:extLst>
              <a:ext uri="{FF2B5EF4-FFF2-40B4-BE49-F238E27FC236}">
                <a16:creationId xmlns:a16="http://schemas.microsoft.com/office/drawing/2014/main" id="{49160DFE-68F4-403B-9D1B-F313A66831B2}"/>
              </a:ext>
            </a:extLst>
          </p:cNvPr>
          <p:cNvPicPr/>
          <p:nvPr/>
        </p:nvPicPr>
        <p:blipFill rotWithShape="1">
          <a:blip r:embed="rId4" cstate="print">
            <a:extLst>
              <a:ext uri="{28A0092B-C50C-407E-A947-70E740481C1C}">
                <a14:useLocalDpi xmlns:a14="http://schemas.microsoft.com/office/drawing/2010/main" val="0"/>
              </a:ext>
            </a:extLst>
          </a:blip>
          <a:srcRect t="24798"/>
          <a:stretch/>
        </p:blipFill>
        <p:spPr bwMode="auto">
          <a:xfrm>
            <a:off x="1347518" y="1325530"/>
            <a:ext cx="8365469" cy="4777549"/>
          </a:xfrm>
          <a:prstGeom prst="rect">
            <a:avLst/>
          </a:prstGeom>
          <a:ln>
            <a:noFill/>
          </a:ln>
          <a:extLst>
            <a:ext uri="{53640926-AAD7-44D8-BBD7-CCE9431645EC}">
              <a14:shadowObscured xmlns:a14="http://schemas.microsoft.com/office/drawing/2010/main"/>
            </a:ext>
          </a:extLst>
        </p:spPr>
      </p:pic>
      <p:sp>
        <p:nvSpPr>
          <p:cNvPr id="3" name="灯片编号占位符 2">
            <a:extLst>
              <a:ext uri="{FF2B5EF4-FFF2-40B4-BE49-F238E27FC236}">
                <a16:creationId xmlns:a16="http://schemas.microsoft.com/office/drawing/2014/main" id="{6BFEAA1D-9C23-4B7F-8B26-29CE1D65DBD9}"/>
              </a:ext>
            </a:extLst>
          </p:cNvPr>
          <p:cNvSpPr>
            <a:spLocks noGrp="1"/>
          </p:cNvSpPr>
          <p:nvPr>
            <p:ph type="sldNum" sz="quarter" idx="12"/>
          </p:nvPr>
        </p:nvSpPr>
        <p:spPr/>
        <p:txBody>
          <a:bodyPr/>
          <a:lstStyle/>
          <a:p>
            <a:fld id="{9EADF04C-F54D-494E-A290-9C7FE9B83CEA}" type="slidenum">
              <a:rPr lang="zh-CN" altLang="en-US" smtClean="0"/>
              <a:t>18</a:t>
            </a:fld>
            <a:endParaRPr lang="zh-CN" altLang="en-US"/>
          </a:p>
        </p:txBody>
      </p:sp>
    </p:spTree>
    <p:extLst>
      <p:ext uri="{BB962C8B-B14F-4D97-AF65-F5344CB8AC3E}">
        <p14:creationId xmlns:p14="http://schemas.microsoft.com/office/powerpoint/2010/main" val="3970348981"/>
      </p:ext>
    </p:extLst>
  </p:cSld>
  <p:clrMapOvr>
    <a:masterClrMapping/>
  </p:clrMapOvr>
  <mc:AlternateContent xmlns:mc="http://schemas.openxmlformats.org/markup-compatibility/2006">
    <mc:Choice xmlns:p14="http://schemas.microsoft.com/office/powerpoint/2010/main" Requires="p14">
      <p:transition spd="slow" p14:dur="2000" advTm="351"/>
    </mc:Choice>
    <mc:Fallback>
      <p:transition spd="slow" advTm="351"/>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检测结果</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72F821BE-7A00-435D-BF49-03F411B517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7518" y="1366311"/>
            <a:ext cx="8365468" cy="4705577"/>
          </a:xfrm>
          <a:prstGeom prst="rect">
            <a:avLst/>
          </a:prstGeom>
        </p:spPr>
      </p:pic>
      <p:sp>
        <p:nvSpPr>
          <p:cNvPr id="4" name="灯片编号占位符 3">
            <a:extLst>
              <a:ext uri="{FF2B5EF4-FFF2-40B4-BE49-F238E27FC236}">
                <a16:creationId xmlns:a16="http://schemas.microsoft.com/office/drawing/2014/main" id="{F4B63E4C-8DD4-429C-9EA5-EBCE0CB7C7DB}"/>
              </a:ext>
            </a:extLst>
          </p:cNvPr>
          <p:cNvSpPr>
            <a:spLocks noGrp="1"/>
          </p:cNvSpPr>
          <p:nvPr>
            <p:ph type="sldNum" sz="quarter" idx="12"/>
          </p:nvPr>
        </p:nvSpPr>
        <p:spPr/>
        <p:txBody>
          <a:bodyPr/>
          <a:lstStyle/>
          <a:p>
            <a:fld id="{9EADF04C-F54D-494E-A290-9C7FE9B83CEA}" type="slidenum">
              <a:rPr lang="zh-CN" altLang="en-US" smtClean="0"/>
              <a:t>19</a:t>
            </a:fld>
            <a:endParaRPr lang="zh-CN" altLang="en-US"/>
          </a:p>
        </p:txBody>
      </p:sp>
    </p:spTree>
    <p:extLst>
      <p:ext uri="{BB962C8B-B14F-4D97-AF65-F5344CB8AC3E}">
        <p14:creationId xmlns:p14="http://schemas.microsoft.com/office/powerpoint/2010/main" val="1212526455"/>
      </p:ext>
    </p:extLst>
  </p:cSld>
  <p:clrMapOvr>
    <a:masterClrMapping/>
  </p:clrMapOvr>
  <mc:AlternateContent xmlns:mc="http://schemas.openxmlformats.org/markup-compatibility/2006">
    <mc:Choice xmlns:p14="http://schemas.microsoft.com/office/powerpoint/2010/main" Requires="p14">
      <p:transition spd="slow" p14:dur="2000" advTm="371"/>
    </mc:Choice>
    <mc:Fallback>
      <p:transition spd="slow" advTm="37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F455EB55-C5B8-4E0A-8806-848E92A126FE}"/>
              </a:ext>
            </a:extLst>
          </p:cNvPr>
          <p:cNvPicPr>
            <a:picLocks noChangeAspect="1"/>
          </p:cNvPicPr>
          <p:nvPr/>
        </p:nvPicPr>
        <p:blipFill rotWithShape="1">
          <a:blip r:embed="rId3">
            <a:extLst>
              <a:ext uri="{28A0092B-C50C-407E-A947-70E740481C1C}">
                <a14:useLocalDpi xmlns:a14="http://schemas.microsoft.com/office/drawing/2010/main" val="0"/>
              </a:ext>
            </a:extLst>
          </a:blip>
          <a:srcRect l="5526" t="7932" r="1565" b="16523"/>
          <a:stretch/>
        </p:blipFill>
        <p:spPr>
          <a:xfrm>
            <a:off x="6096000" y="3153947"/>
            <a:ext cx="5838196" cy="3388408"/>
          </a:xfrm>
          <a:prstGeom prst="rect">
            <a:avLst/>
          </a:prstGeom>
        </p:spPr>
      </p:pic>
      <p:sp>
        <p:nvSpPr>
          <p:cNvPr id="5" name="灯片编号占位符 4">
            <a:extLst>
              <a:ext uri="{FF2B5EF4-FFF2-40B4-BE49-F238E27FC236}">
                <a16:creationId xmlns:a16="http://schemas.microsoft.com/office/drawing/2014/main" id="{2EA422DF-4A5F-4795-B338-49EADD1D347E}"/>
              </a:ext>
            </a:extLst>
          </p:cNvPr>
          <p:cNvSpPr>
            <a:spLocks noGrp="1"/>
          </p:cNvSpPr>
          <p:nvPr>
            <p:ph type="sldNum" sz="quarter" idx="12"/>
          </p:nvPr>
        </p:nvSpPr>
        <p:spPr/>
        <p:txBody>
          <a:bodyPr/>
          <a:lstStyle/>
          <a:p>
            <a:fld id="{9EADF04C-F54D-494E-A290-9C7FE9B83CEA}" type="slidenum">
              <a:rPr lang="zh-CN" altLang="en-US" smtClean="0"/>
              <a:t>2</a:t>
            </a:fld>
            <a:endParaRPr lang="zh-CN" altLang="en-US"/>
          </a:p>
        </p:txBody>
      </p:sp>
      <p:pic>
        <p:nvPicPr>
          <p:cNvPr id="12" name="图片 11">
            <a:extLst>
              <a:ext uri="{FF2B5EF4-FFF2-40B4-BE49-F238E27FC236}">
                <a16:creationId xmlns:a16="http://schemas.microsoft.com/office/drawing/2014/main" id="{0EA0EE5C-FCC9-43D0-B4D1-531A9D166A30}"/>
              </a:ext>
            </a:extLst>
          </p:cNvPr>
          <p:cNvPicPr>
            <a:picLocks noChangeAspect="1"/>
          </p:cNvPicPr>
          <p:nvPr/>
        </p:nvPicPr>
        <p:blipFill rotWithShape="1">
          <a:blip r:embed="rId4">
            <a:extLst>
              <a:ext uri="{28A0092B-C50C-407E-A947-70E740481C1C}">
                <a14:useLocalDpi xmlns:a14="http://schemas.microsoft.com/office/drawing/2010/main" val="0"/>
              </a:ext>
            </a:extLst>
          </a:blip>
          <a:srcRect l="5556" t="7337" r="2791" b="19375"/>
          <a:stretch/>
        </p:blipFill>
        <p:spPr>
          <a:xfrm>
            <a:off x="279606" y="3429000"/>
            <a:ext cx="5838200" cy="3094358"/>
          </a:xfrm>
          <a:prstGeom prst="rect">
            <a:avLst/>
          </a:prstGeom>
        </p:spPr>
      </p:pic>
      <p:sp>
        <p:nvSpPr>
          <p:cNvPr id="14" name="文本框 13">
            <a:extLst>
              <a:ext uri="{FF2B5EF4-FFF2-40B4-BE49-F238E27FC236}">
                <a16:creationId xmlns:a16="http://schemas.microsoft.com/office/drawing/2014/main" id="{B8C4B484-CFA1-4FB8-A062-4D803C25D831}"/>
              </a:ext>
            </a:extLst>
          </p:cNvPr>
          <p:cNvSpPr txBox="1"/>
          <p:nvPr/>
        </p:nvSpPr>
        <p:spPr>
          <a:xfrm>
            <a:off x="2187133" y="1412244"/>
            <a:ext cx="2041453" cy="584775"/>
          </a:xfrm>
          <a:prstGeom prst="rect">
            <a:avLst/>
          </a:prstGeom>
          <a:noFill/>
        </p:spPr>
        <p:txBody>
          <a:bodyPr wrap="square" rtlCol="0">
            <a:spAutoFit/>
          </a:bodyPr>
          <a:lstStyle/>
          <a:p>
            <a:r>
              <a:rPr lang="zh-CN" altLang="en-US" sz="3200" b="1">
                <a:latin typeface="+mn-ea"/>
              </a:rPr>
              <a:t>实体零售</a:t>
            </a:r>
          </a:p>
        </p:txBody>
      </p:sp>
      <p:sp>
        <p:nvSpPr>
          <p:cNvPr id="15" name="文本框 14">
            <a:extLst>
              <a:ext uri="{FF2B5EF4-FFF2-40B4-BE49-F238E27FC236}">
                <a16:creationId xmlns:a16="http://schemas.microsoft.com/office/drawing/2014/main" id="{C16C2CE0-8927-4736-805E-C1927796E56E}"/>
              </a:ext>
            </a:extLst>
          </p:cNvPr>
          <p:cNvSpPr txBox="1"/>
          <p:nvPr/>
        </p:nvSpPr>
        <p:spPr>
          <a:xfrm>
            <a:off x="2177979" y="2346187"/>
            <a:ext cx="2041453" cy="584775"/>
          </a:xfrm>
          <a:prstGeom prst="rect">
            <a:avLst/>
          </a:prstGeom>
          <a:noFill/>
        </p:spPr>
        <p:txBody>
          <a:bodyPr wrap="square" rtlCol="0">
            <a:spAutoFit/>
          </a:bodyPr>
          <a:lstStyle/>
          <a:p>
            <a:r>
              <a:rPr lang="zh-CN" altLang="en-US" sz="3200" b="1">
                <a:latin typeface="+mn-ea"/>
              </a:rPr>
              <a:t>传统电商</a:t>
            </a:r>
          </a:p>
        </p:txBody>
      </p:sp>
      <p:cxnSp>
        <p:nvCxnSpPr>
          <p:cNvPr id="17" name="直接箭头连接符 16">
            <a:extLst>
              <a:ext uri="{FF2B5EF4-FFF2-40B4-BE49-F238E27FC236}">
                <a16:creationId xmlns:a16="http://schemas.microsoft.com/office/drawing/2014/main" id="{22F316D0-F1CD-47E6-A5EC-2419C8342DA1}"/>
              </a:ext>
            </a:extLst>
          </p:cNvPr>
          <p:cNvCxnSpPr>
            <a:cxnSpLocks/>
          </p:cNvCxnSpPr>
          <p:nvPr/>
        </p:nvCxnSpPr>
        <p:spPr>
          <a:xfrm flipH="1">
            <a:off x="4341656" y="1475188"/>
            <a:ext cx="495004" cy="451940"/>
          </a:xfrm>
          <a:prstGeom prst="straightConnector1">
            <a:avLst/>
          </a:prstGeom>
          <a:ln w="88900">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9B312558-7EA3-4959-A7EC-1AE02FA407FC}"/>
              </a:ext>
            </a:extLst>
          </p:cNvPr>
          <p:cNvCxnSpPr>
            <a:cxnSpLocks/>
          </p:cNvCxnSpPr>
          <p:nvPr/>
        </p:nvCxnSpPr>
        <p:spPr>
          <a:xfrm flipH="1">
            <a:off x="4341656" y="2416078"/>
            <a:ext cx="497802" cy="480750"/>
          </a:xfrm>
          <a:prstGeom prst="straightConnector1">
            <a:avLst/>
          </a:prstGeom>
          <a:ln w="88900">
            <a:tailEnd type="triangle"/>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CD8127D0-FEBF-4E35-AC84-DBA2D07D1B83}"/>
              </a:ext>
            </a:extLst>
          </p:cNvPr>
          <p:cNvSpPr txBox="1"/>
          <p:nvPr/>
        </p:nvSpPr>
        <p:spPr>
          <a:xfrm>
            <a:off x="7003522" y="1822134"/>
            <a:ext cx="2077266" cy="584775"/>
          </a:xfrm>
          <a:prstGeom prst="rect">
            <a:avLst/>
          </a:prstGeom>
          <a:noFill/>
        </p:spPr>
        <p:txBody>
          <a:bodyPr wrap="square" rtlCol="0">
            <a:spAutoFit/>
          </a:bodyPr>
          <a:lstStyle/>
          <a:p>
            <a:r>
              <a:rPr lang="zh-CN" altLang="en-US" sz="3200" b="1">
                <a:latin typeface="+mn-ea"/>
              </a:rPr>
              <a:t>“新零售”</a:t>
            </a:r>
          </a:p>
        </p:txBody>
      </p:sp>
      <p:cxnSp>
        <p:nvCxnSpPr>
          <p:cNvPr id="26" name="直接箭头连接符 25">
            <a:extLst>
              <a:ext uri="{FF2B5EF4-FFF2-40B4-BE49-F238E27FC236}">
                <a16:creationId xmlns:a16="http://schemas.microsoft.com/office/drawing/2014/main" id="{27C576B7-59B5-40E5-972B-3BDDBD46E102}"/>
              </a:ext>
            </a:extLst>
          </p:cNvPr>
          <p:cNvCxnSpPr>
            <a:cxnSpLocks/>
          </p:cNvCxnSpPr>
          <p:nvPr/>
        </p:nvCxnSpPr>
        <p:spPr>
          <a:xfrm flipV="1">
            <a:off x="9071634" y="1882855"/>
            <a:ext cx="510363" cy="463329"/>
          </a:xfrm>
          <a:prstGeom prst="straightConnector1">
            <a:avLst/>
          </a:prstGeom>
          <a:ln w="88900">
            <a:tailEnd type="triangle"/>
          </a:ln>
        </p:spPr>
        <p:style>
          <a:lnRef idx="1">
            <a:schemeClr val="accent1"/>
          </a:lnRef>
          <a:fillRef idx="0">
            <a:schemeClr val="accent1"/>
          </a:fillRef>
          <a:effectRef idx="0">
            <a:schemeClr val="accent1"/>
          </a:effectRef>
          <a:fontRef idx="minor">
            <a:schemeClr val="tx1"/>
          </a:fontRef>
        </p:style>
      </p:cxnSp>
      <p:pic>
        <p:nvPicPr>
          <p:cNvPr id="32" name="图片 3">
            <a:extLst>
              <a:ext uri="{FF2B5EF4-FFF2-40B4-BE49-F238E27FC236}">
                <a16:creationId xmlns:a16="http://schemas.microsoft.com/office/drawing/2014/main" id="{CD296C5A-7D6F-48CE-A78D-54FDE4F45848}"/>
              </a:ext>
            </a:extLst>
          </p:cNvPr>
          <p:cNvPicPr/>
          <p:nvPr/>
        </p:nvPicPr>
        <p:blipFill rotWithShape="1">
          <a:blip r:embed="rId5"/>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研究背景</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9135158E-9727-48A3-9575-2C6409AA534A}"/>
              </a:ext>
            </a:extLst>
          </p:cNvPr>
          <p:cNvCxnSpPr>
            <a:cxnSpLocks/>
          </p:cNvCxnSpPr>
          <p:nvPr/>
        </p:nvCxnSpPr>
        <p:spPr>
          <a:xfrm>
            <a:off x="5439459" y="2114520"/>
            <a:ext cx="1313082" cy="1"/>
          </a:xfrm>
          <a:prstGeom prst="straightConnector1">
            <a:avLst/>
          </a:prstGeom>
          <a:ln w="76200">
            <a:solidFill>
              <a:schemeClr val="accent1"/>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0544721"/>
      </p:ext>
    </p:extLst>
  </p:cSld>
  <p:clrMapOvr>
    <a:masterClrMapping/>
  </p:clrMapOvr>
  <mc:AlternateContent xmlns:mc="http://schemas.openxmlformats.org/markup-compatibility/2006">
    <mc:Choice xmlns:p14="http://schemas.microsoft.com/office/powerpoint/2010/main" Requires="p14">
      <p:transition spd="slow" p14:dur="2000" advTm="15370"/>
    </mc:Choice>
    <mc:Fallback>
      <p:transition spd="slow" advTm="1537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检测结果</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CE4FC5F6-CF30-49FA-80A2-FAB93C89FF9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347518" y="1425381"/>
            <a:ext cx="8365469" cy="4729110"/>
          </a:xfrm>
          <a:prstGeom prst="rect">
            <a:avLst/>
          </a:prstGeom>
        </p:spPr>
      </p:pic>
      <p:sp>
        <p:nvSpPr>
          <p:cNvPr id="3" name="灯片编号占位符 2">
            <a:extLst>
              <a:ext uri="{FF2B5EF4-FFF2-40B4-BE49-F238E27FC236}">
                <a16:creationId xmlns:a16="http://schemas.microsoft.com/office/drawing/2014/main" id="{4A934BC1-8947-4662-8700-F177EFF88C35}"/>
              </a:ext>
            </a:extLst>
          </p:cNvPr>
          <p:cNvSpPr>
            <a:spLocks noGrp="1"/>
          </p:cNvSpPr>
          <p:nvPr>
            <p:ph type="sldNum" sz="quarter" idx="12"/>
          </p:nvPr>
        </p:nvSpPr>
        <p:spPr/>
        <p:txBody>
          <a:bodyPr/>
          <a:lstStyle/>
          <a:p>
            <a:fld id="{9EADF04C-F54D-494E-A290-9C7FE9B83CEA}" type="slidenum">
              <a:rPr lang="zh-CN" altLang="en-US" smtClean="0"/>
              <a:t>20</a:t>
            </a:fld>
            <a:endParaRPr lang="zh-CN" altLang="en-US"/>
          </a:p>
        </p:txBody>
      </p:sp>
    </p:spTree>
    <p:extLst>
      <p:ext uri="{BB962C8B-B14F-4D97-AF65-F5344CB8AC3E}">
        <p14:creationId xmlns:p14="http://schemas.microsoft.com/office/powerpoint/2010/main" val="2617588349"/>
      </p:ext>
    </p:extLst>
  </p:cSld>
  <p:clrMapOvr>
    <a:masterClrMapping/>
  </p:clrMapOvr>
  <mc:AlternateContent xmlns:mc="http://schemas.openxmlformats.org/markup-compatibility/2006">
    <mc:Choice xmlns:p14="http://schemas.microsoft.com/office/powerpoint/2010/main" Requires="p14">
      <p:transition spd="slow" p14:dur="2000" advTm="507"/>
    </mc:Choice>
    <mc:Fallback>
      <p:transition spd="slow" advTm="507"/>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系统设计</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灯片编号占位符 2">
            <a:extLst>
              <a:ext uri="{FF2B5EF4-FFF2-40B4-BE49-F238E27FC236}">
                <a16:creationId xmlns:a16="http://schemas.microsoft.com/office/drawing/2014/main" id="{4A934BC1-8947-4662-8700-F177EFF88C35}"/>
              </a:ext>
            </a:extLst>
          </p:cNvPr>
          <p:cNvSpPr>
            <a:spLocks noGrp="1"/>
          </p:cNvSpPr>
          <p:nvPr>
            <p:ph type="sldNum" sz="quarter" idx="12"/>
          </p:nvPr>
        </p:nvSpPr>
        <p:spPr/>
        <p:txBody>
          <a:bodyPr/>
          <a:lstStyle/>
          <a:p>
            <a:fld id="{9EADF04C-F54D-494E-A290-9C7FE9B83CEA}" type="slidenum">
              <a:rPr lang="zh-CN" altLang="en-US" smtClean="0"/>
              <a:t>21</a:t>
            </a:fld>
            <a:endParaRPr lang="zh-CN" altLang="en-US"/>
          </a:p>
        </p:txBody>
      </p:sp>
      <p:pic>
        <p:nvPicPr>
          <p:cNvPr id="13" name="图片 12">
            <a:extLst>
              <a:ext uri="{FF2B5EF4-FFF2-40B4-BE49-F238E27FC236}">
                <a16:creationId xmlns:a16="http://schemas.microsoft.com/office/drawing/2014/main" id="{AE8C7C7C-77D5-41BB-9249-725E0B6B65D8}"/>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266894" y="1186508"/>
            <a:ext cx="5449483" cy="3446126"/>
          </a:xfrm>
          <a:prstGeom prst="rect">
            <a:avLst/>
          </a:prstGeom>
          <a:noFill/>
          <a:ln>
            <a:noFill/>
          </a:ln>
        </p:spPr>
      </p:pic>
      <p:sp>
        <p:nvSpPr>
          <p:cNvPr id="10" name="矩形 9">
            <a:extLst>
              <a:ext uri="{FF2B5EF4-FFF2-40B4-BE49-F238E27FC236}">
                <a16:creationId xmlns:a16="http://schemas.microsoft.com/office/drawing/2014/main" id="{3CD35404-245C-4E3F-9BE7-CD1589E14FC8}"/>
              </a:ext>
            </a:extLst>
          </p:cNvPr>
          <p:cNvSpPr/>
          <p:nvPr/>
        </p:nvSpPr>
        <p:spPr>
          <a:xfrm>
            <a:off x="867474" y="1215212"/>
            <a:ext cx="5057634" cy="2659702"/>
          </a:xfrm>
          <a:prstGeom prst="rect">
            <a:avLst/>
          </a:prstGeom>
        </p:spPr>
        <p:txBody>
          <a:bodyPr wrap="square">
            <a:spAutoFit/>
          </a:bodyPr>
          <a:lstStyle/>
          <a:p>
            <a:pPr lvl="0" indent="-342900" algn="just">
              <a:lnSpc>
                <a:spcPts val="2000"/>
              </a:lnSpc>
              <a:spcAft>
                <a:spcPts val="0"/>
              </a:spcAft>
              <a:buFont typeface="+mj-lt"/>
              <a:buAutoNum type="arabicParenBoth"/>
            </a:pPr>
            <a:r>
              <a:rPr lang="zh-CN" altLang="zh-CN" sz="2000" kern="100">
                <a:latin typeface="Times New Roman" panose="02020603050405020304" pitchFamily="18" charset="0"/>
              </a:rPr>
              <a:t>相机群、相机路由（</a:t>
            </a:r>
            <a:r>
              <a:rPr lang="en-US" altLang="zh-CN" sz="2000" kern="100">
                <a:latin typeface="Times New Roman" panose="02020603050405020304" pitchFamily="18" charset="0"/>
              </a:rPr>
              <a:t>Camera Router</a:t>
            </a:r>
            <a:r>
              <a:rPr lang="zh-CN" altLang="zh-CN" sz="2000" kern="100">
                <a:latin typeface="Times New Roman" panose="02020603050405020304" pitchFamily="18" charset="0"/>
              </a:rPr>
              <a:t>）、相机管理器（</a:t>
            </a:r>
            <a:r>
              <a:rPr lang="en-US" altLang="zh-CN" sz="2000" kern="100">
                <a:latin typeface="Times New Roman" panose="02020603050405020304" pitchFamily="18" charset="0"/>
              </a:rPr>
              <a:t>Camera Manger</a:t>
            </a:r>
            <a:r>
              <a:rPr lang="zh-CN" altLang="zh-CN" sz="2000" kern="100">
                <a:latin typeface="Times New Roman" panose="02020603050405020304" pitchFamily="18" charset="0"/>
              </a:rPr>
              <a:t>）。</a:t>
            </a:r>
            <a:endParaRPr lang="en-US" altLang="zh-CN" sz="2000" kern="100">
              <a:latin typeface="Times New Roman" panose="02020603050405020304" pitchFamily="18" charset="0"/>
            </a:endParaRPr>
          </a:p>
          <a:p>
            <a:pPr lvl="0" indent="-342900" algn="just">
              <a:lnSpc>
                <a:spcPts val="2000"/>
              </a:lnSpc>
              <a:spcAft>
                <a:spcPts val="0"/>
              </a:spcAft>
              <a:buFont typeface="+mj-lt"/>
              <a:buAutoNum type="arabicParenBoth"/>
            </a:pPr>
            <a:r>
              <a:rPr lang="en-US" altLang="zh-CN" sz="2000" kern="100">
                <a:latin typeface="Times New Roman" panose="02020603050405020304" pitchFamily="18" charset="0"/>
              </a:rPr>
              <a:t>AMP(AI Management Platform)</a:t>
            </a:r>
            <a:r>
              <a:rPr lang="zh-CN" altLang="zh-CN" sz="2000" kern="100">
                <a:latin typeface="Times New Roman" panose="02020603050405020304" pitchFamily="18" charset="0"/>
              </a:rPr>
              <a:t>模块。</a:t>
            </a:r>
            <a:endParaRPr lang="en-US" altLang="zh-CN" sz="2000" kern="100">
              <a:latin typeface="Times New Roman" panose="02020603050405020304" pitchFamily="18" charset="0"/>
            </a:endParaRPr>
          </a:p>
          <a:p>
            <a:pPr lvl="0" indent="-342900" algn="just">
              <a:lnSpc>
                <a:spcPts val="2000"/>
              </a:lnSpc>
              <a:spcAft>
                <a:spcPts val="0"/>
              </a:spcAft>
              <a:buFont typeface="+mj-lt"/>
              <a:buAutoNum type="arabicParenBoth"/>
            </a:pPr>
            <a:r>
              <a:rPr lang="en-US" altLang="zh-CN" sz="2000" kern="100">
                <a:latin typeface="Times New Roman" panose="02020603050405020304" pitchFamily="18" charset="0"/>
              </a:rPr>
              <a:t>WISE</a:t>
            </a:r>
            <a:r>
              <a:rPr lang="zh-CN" altLang="zh-CN" sz="2000" kern="100">
                <a:latin typeface="Times New Roman" panose="02020603050405020304" pitchFamily="18" charset="0"/>
              </a:rPr>
              <a:t>系统。</a:t>
            </a:r>
            <a:r>
              <a:rPr lang="en-US" altLang="zh-CN" sz="2000" kern="100">
                <a:latin typeface="Times New Roman" panose="02020603050405020304" pitchFamily="18" charset="0"/>
              </a:rPr>
              <a:t>WISE</a:t>
            </a:r>
            <a:r>
              <a:rPr lang="zh-CN" altLang="zh-CN" sz="2000" kern="100">
                <a:latin typeface="Times New Roman" panose="02020603050405020304" pitchFamily="18" charset="0"/>
              </a:rPr>
              <a:t>系统主要是用来存放商场的所有商品信息的，例如某类商品的陈列信息、缺货信息等</a:t>
            </a:r>
          </a:p>
          <a:p>
            <a:pPr lvl="0" indent="-342900" algn="just">
              <a:lnSpc>
                <a:spcPts val="2000"/>
              </a:lnSpc>
              <a:spcAft>
                <a:spcPts val="0"/>
              </a:spcAft>
              <a:buFont typeface="+mj-lt"/>
              <a:buAutoNum type="arabicParenBoth"/>
            </a:pPr>
            <a:r>
              <a:rPr lang="en-US" altLang="zh-CN" sz="2000" kern="100">
                <a:latin typeface="Times New Roman" panose="02020603050405020304" pitchFamily="18" charset="0"/>
              </a:rPr>
              <a:t>SHOPEWEB</a:t>
            </a:r>
            <a:r>
              <a:rPr lang="zh-CN" altLang="zh-CN" sz="2000" kern="100">
                <a:latin typeface="Times New Roman" panose="02020603050405020304" pitchFamily="18" charset="0"/>
              </a:rPr>
              <a:t>系统。</a:t>
            </a:r>
            <a:r>
              <a:rPr lang="en-US" altLang="zh-CN" sz="2000" kern="100">
                <a:latin typeface="Times New Roman" panose="02020603050405020304" pitchFamily="18" charset="0"/>
              </a:rPr>
              <a:t>SHOPEWEB</a:t>
            </a:r>
            <a:r>
              <a:rPr lang="zh-CN" altLang="zh-CN" sz="2000" kern="100">
                <a:latin typeface="Times New Roman" panose="02020603050405020304" pitchFamily="18" charset="0"/>
              </a:rPr>
              <a:t>系统主要是用来存放商品的价签信息的。</a:t>
            </a:r>
          </a:p>
          <a:p>
            <a:pPr lvl="0" indent="-342900" algn="just">
              <a:lnSpc>
                <a:spcPts val="2000"/>
              </a:lnSpc>
              <a:spcAft>
                <a:spcPts val="0"/>
              </a:spcAft>
              <a:buFont typeface="+mj-lt"/>
              <a:buAutoNum type="arabicParenBoth"/>
            </a:pPr>
            <a:r>
              <a:rPr lang="zh-CN" altLang="zh-CN" sz="2000" kern="100">
                <a:latin typeface="Times New Roman" panose="02020603050405020304" pitchFamily="18" charset="0"/>
              </a:rPr>
              <a:t>图片文件存储系统。</a:t>
            </a:r>
            <a:endParaRPr lang="en-US" altLang="zh-CN" sz="2000" kern="100">
              <a:latin typeface="Times New Roman" panose="02020603050405020304" pitchFamily="18" charset="0"/>
            </a:endParaRPr>
          </a:p>
          <a:p>
            <a:pPr lvl="0" indent="-342900" algn="just">
              <a:lnSpc>
                <a:spcPts val="2000"/>
              </a:lnSpc>
              <a:spcAft>
                <a:spcPts val="0"/>
              </a:spcAft>
              <a:buFont typeface="+mj-lt"/>
              <a:buAutoNum type="arabicParenBoth"/>
            </a:pPr>
            <a:r>
              <a:rPr lang="zh-CN" altLang="zh-CN" sz="2000" kern="100">
                <a:latin typeface="Times New Roman" panose="02020603050405020304" pitchFamily="18" charset="0"/>
                <a:cs typeface="Times New Roman" panose="02020603050405020304" pitchFamily="18" charset="0"/>
              </a:rPr>
              <a:t>算</a:t>
            </a:r>
            <a:r>
              <a:rPr lang="zh-CN" altLang="en-US" sz="2000" kern="100">
                <a:latin typeface="Times New Roman" panose="02020603050405020304" pitchFamily="18" charset="0"/>
                <a:cs typeface="Times New Roman" panose="02020603050405020304" pitchFamily="18" charset="0"/>
              </a:rPr>
              <a:t>法模块</a:t>
            </a:r>
            <a:r>
              <a:rPr lang="zh-CN" altLang="zh-CN" sz="2000" kern="100">
                <a:latin typeface="Times New Roman" panose="02020603050405020304" pitchFamily="18" charset="0"/>
                <a:cs typeface="Times New Roman" panose="02020603050405020304" pitchFamily="18" charset="0"/>
              </a:rPr>
              <a:t>。</a:t>
            </a:r>
            <a:endParaRPr lang="zh-CN" altLang="en-US" sz="2000">
              <a:latin typeface="Times New Roman" panose="02020603050405020304" pitchFamily="18" charset="0"/>
            </a:endParaRPr>
          </a:p>
        </p:txBody>
      </p:sp>
      <p:sp>
        <p:nvSpPr>
          <p:cNvPr id="11" name="矩形 10">
            <a:extLst>
              <a:ext uri="{FF2B5EF4-FFF2-40B4-BE49-F238E27FC236}">
                <a16:creationId xmlns:a16="http://schemas.microsoft.com/office/drawing/2014/main" id="{38FF91B5-C9BC-4CCB-B337-BF48007CB22A}"/>
              </a:ext>
            </a:extLst>
          </p:cNvPr>
          <p:cNvSpPr/>
          <p:nvPr/>
        </p:nvSpPr>
        <p:spPr>
          <a:xfrm>
            <a:off x="678711" y="4093308"/>
            <a:ext cx="1116419" cy="58798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tx1"/>
                </a:solidFill>
              </a:rPr>
              <a:t>初始化</a:t>
            </a:r>
          </a:p>
        </p:txBody>
      </p:sp>
      <p:cxnSp>
        <p:nvCxnSpPr>
          <p:cNvPr id="14" name="直接箭头连接符 13">
            <a:extLst>
              <a:ext uri="{FF2B5EF4-FFF2-40B4-BE49-F238E27FC236}">
                <a16:creationId xmlns:a16="http://schemas.microsoft.com/office/drawing/2014/main" id="{4447FF27-9A60-479D-AB27-1CE0D1050522}"/>
              </a:ext>
            </a:extLst>
          </p:cNvPr>
          <p:cNvCxnSpPr>
            <a:cxnSpLocks/>
            <a:stCxn id="11" idx="3"/>
          </p:cNvCxnSpPr>
          <p:nvPr/>
        </p:nvCxnSpPr>
        <p:spPr>
          <a:xfrm>
            <a:off x="1795130" y="4387300"/>
            <a:ext cx="1481998" cy="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8" name="矩形 17">
            <a:extLst>
              <a:ext uri="{FF2B5EF4-FFF2-40B4-BE49-F238E27FC236}">
                <a16:creationId xmlns:a16="http://schemas.microsoft.com/office/drawing/2014/main" id="{89020CD1-D563-4C55-AEE4-656085BAC4CF}"/>
              </a:ext>
            </a:extLst>
          </p:cNvPr>
          <p:cNvSpPr/>
          <p:nvPr/>
        </p:nvSpPr>
        <p:spPr>
          <a:xfrm>
            <a:off x="3277128" y="4093308"/>
            <a:ext cx="1916877" cy="58798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tx1"/>
                </a:solidFill>
              </a:rPr>
              <a:t>电子价签检测</a:t>
            </a:r>
          </a:p>
        </p:txBody>
      </p:sp>
      <p:sp>
        <p:nvSpPr>
          <p:cNvPr id="19" name="矩形 18">
            <a:extLst>
              <a:ext uri="{FF2B5EF4-FFF2-40B4-BE49-F238E27FC236}">
                <a16:creationId xmlns:a16="http://schemas.microsoft.com/office/drawing/2014/main" id="{F0760477-2F13-4FDD-997E-1BCEAB77BB41}"/>
              </a:ext>
            </a:extLst>
          </p:cNvPr>
          <p:cNvSpPr/>
          <p:nvPr/>
        </p:nvSpPr>
        <p:spPr>
          <a:xfrm>
            <a:off x="6778783" y="4093309"/>
            <a:ext cx="1357424" cy="58798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tx1"/>
                </a:solidFill>
              </a:rPr>
              <a:t>外部对接</a:t>
            </a:r>
          </a:p>
        </p:txBody>
      </p:sp>
      <p:cxnSp>
        <p:nvCxnSpPr>
          <p:cNvPr id="20" name="直接箭头连接符 19">
            <a:extLst>
              <a:ext uri="{FF2B5EF4-FFF2-40B4-BE49-F238E27FC236}">
                <a16:creationId xmlns:a16="http://schemas.microsoft.com/office/drawing/2014/main" id="{C5566697-AC99-40DF-86CE-83250F18C0B5}"/>
              </a:ext>
            </a:extLst>
          </p:cNvPr>
          <p:cNvCxnSpPr>
            <a:cxnSpLocks/>
            <a:stCxn id="18" idx="3"/>
          </p:cNvCxnSpPr>
          <p:nvPr/>
        </p:nvCxnSpPr>
        <p:spPr>
          <a:xfrm>
            <a:off x="5194005" y="4387300"/>
            <a:ext cx="1584778" cy="1"/>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23" name="直接箭头连接符 22">
            <a:extLst>
              <a:ext uri="{FF2B5EF4-FFF2-40B4-BE49-F238E27FC236}">
                <a16:creationId xmlns:a16="http://schemas.microsoft.com/office/drawing/2014/main" id="{08FC5A3F-6836-47BA-A0E7-777567550396}"/>
              </a:ext>
            </a:extLst>
          </p:cNvPr>
          <p:cNvCxnSpPr>
            <a:cxnSpLocks/>
          </p:cNvCxnSpPr>
          <p:nvPr/>
        </p:nvCxnSpPr>
        <p:spPr>
          <a:xfrm>
            <a:off x="1245803" y="4681291"/>
            <a:ext cx="0" cy="786428"/>
          </a:xfrm>
          <a:prstGeom prst="straightConnector1">
            <a:avLst/>
          </a:prstGeom>
          <a:ln w="381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矩形: 圆角 23">
            <a:extLst>
              <a:ext uri="{FF2B5EF4-FFF2-40B4-BE49-F238E27FC236}">
                <a16:creationId xmlns:a16="http://schemas.microsoft.com/office/drawing/2014/main" id="{07FB7610-82FC-41CA-9778-55A7ADCEBBFA}"/>
              </a:ext>
            </a:extLst>
          </p:cNvPr>
          <p:cNvSpPr/>
          <p:nvPr/>
        </p:nvSpPr>
        <p:spPr>
          <a:xfrm>
            <a:off x="204645" y="5467719"/>
            <a:ext cx="4771392" cy="1161230"/>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zh-CN" altLang="zh-CN">
                <a:solidFill>
                  <a:schemeClr val="tx1"/>
                </a:solidFill>
                <a:latin typeface="+mn-ea"/>
              </a:rPr>
              <a:t>相机</a:t>
            </a:r>
            <a:r>
              <a:rPr lang="en-US" altLang="zh-CN">
                <a:solidFill>
                  <a:schemeClr val="tx1"/>
                </a:solidFill>
                <a:latin typeface="+mn-ea"/>
              </a:rPr>
              <a:t>IP</a:t>
            </a:r>
            <a:r>
              <a:rPr lang="zh-CN" altLang="zh-CN">
                <a:solidFill>
                  <a:schemeClr val="tx1"/>
                </a:solidFill>
                <a:latin typeface="+mn-ea"/>
              </a:rPr>
              <a:t>与货架</a:t>
            </a:r>
            <a:r>
              <a:rPr lang="en-US" altLang="zh-CN">
                <a:solidFill>
                  <a:schemeClr val="tx1"/>
                </a:solidFill>
                <a:latin typeface="+mn-ea"/>
              </a:rPr>
              <a:t>ID</a:t>
            </a:r>
            <a:r>
              <a:rPr lang="zh-CN" altLang="zh-CN">
                <a:solidFill>
                  <a:schemeClr val="tx1"/>
                </a:solidFill>
                <a:latin typeface="+mn-ea"/>
              </a:rPr>
              <a:t>关联</a:t>
            </a:r>
            <a:endParaRPr lang="en-US" altLang="zh-CN">
              <a:solidFill>
                <a:schemeClr val="tx1"/>
              </a:solidFill>
              <a:latin typeface="+mn-ea"/>
            </a:endParaRPr>
          </a:p>
          <a:p>
            <a:pPr marL="285750" indent="-285750">
              <a:buFont typeface="Arial" panose="020B0604020202020204" pitchFamily="34" charset="0"/>
              <a:buChar char="•"/>
            </a:pPr>
            <a:r>
              <a:rPr lang="zh-CN" altLang="zh-CN">
                <a:solidFill>
                  <a:schemeClr val="tx1"/>
                </a:solidFill>
              </a:rPr>
              <a:t>启动</a:t>
            </a:r>
            <a:r>
              <a:rPr lang="en-US" altLang="zh-CN">
                <a:solidFill>
                  <a:schemeClr val="tx1"/>
                </a:solidFill>
              </a:rPr>
              <a:t>AMP</a:t>
            </a:r>
            <a:r>
              <a:rPr lang="zh-CN" altLang="zh-CN">
                <a:solidFill>
                  <a:schemeClr val="tx1"/>
                </a:solidFill>
              </a:rPr>
              <a:t>模块</a:t>
            </a:r>
            <a:r>
              <a:rPr lang="zh-CN" altLang="en-US">
                <a:solidFill>
                  <a:schemeClr val="tx1"/>
                </a:solidFill>
              </a:rPr>
              <a:t>，</a:t>
            </a:r>
            <a:r>
              <a:rPr lang="zh-CN" altLang="zh-CN">
                <a:solidFill>
                  <a:schemeClr val="tx1"/>
                </a:solidFill>
              </a:rPr>
              <a:t>加载相机设备文件</a:t>
            </a:r>
            <a:endParaRPr lang="en-US" altLang="zh-CN">
              <a:solidFill>
                <a:schemeClr val="tx1"/>
              </a:solidFill>
            </a:endParaRPr>
          </a:p>
          <a:p>
            <a:pPr marL="285750" indent="-285750">
              <a:buFont typeface="Arial" panose="020B0604020202020204" pitchFamily="34" charset="0"/>
              <a:buChar char="•"/>
            </a:pPr>
            <a:r>
              <a:rPr lang="en-US" altLang="zh-CN">
                <a:solidFill>
                  <a:schemeClr val="tx1"/>
                </a:solidFill>
              </a:rPr>
              <a:t>AMP</a:t>
            </a:r>
            <a:r>
              <a:rPr lang="zh-CN" altLang="zh-CN">
                <a:solidFill>
                  <a:schemeClr val="tx1"/>
                </a:solidFill>
              </a:rPr>
              <a:t>模块发送初始设置命令到相机管理器</a:t>
            </a:r>
            <a:endParaRPr lang="zh-CN" altLang="en-US">
              <a:solidFill>
                <a:schemeClr val="tx1"/>
              </a:solidFill>
              <a:latin typeface="+mn-ea"/>
            </a:endParaRPr>
          </a:p>
        </p:txBody>
      </p:sp>
      <p:sp>
        <p:nvSpPr>
          <p:cNvPr id="28" name="文本框 27">
            <a:extLst>
              <a:ext uri="{FF2B5EF4-FFF2-40B4-BE49-F238E27FC236}">
                <a16:creationId xmlns:a16="http://schemas.microsoft.com/office/drawing/2014/main" id="{3C961BF3-DFB8-4A55-AAC8-1F61B6246DAF}"/>
              </a:ext>
            </a:extLst>
          </p:cNvPr>
          <p:cNvSpPr txBox="1"/>
          <p:nvPr/>
        </p:nvSpPr>
        <p:spPr>
          <a:xfrm>
            <a:off x="1967289" y="4432579"/>
            <a:ext cx="1309839" cy="400110"/>
          </a:xfrm>
          <a:prstGeom prst="rect">
            <a:avLst/>
          </a:prstGeom>
          <a:noFill/>
        </p:spPr>
        <p:txBody>
          <a:bodyPr wrap="square" rtlCol="0">
            <a:spAutoFit/>
          </a:bodyPr>
          <a:lstStyle/>
          <a:p>
            <a:r>
              <a:rPr lang="zh-CN" altLang="en-US" sz="2000"/>
              <a:t>获取图片</a:t>
            </a:r>
          </a:p>
        </p:txBody>
      </p:sp>
      <p:sp>
        <p:nvSpPr>
          <p:cNvPr id="35" name="矩形: 圆角 34">
            <a:extLst>
              <a:ext uri="{FF2B5EF4-FFF2-40B4-BE49-F238E27FC236}">
                <a16:creationId xmlns:a16="http://schemas.microsoft.com/office/drawing/2014/main" id="{04D5D51C-73DC-43F9-9EFE-60DAC32452AB}"/>
              </a:ext>
            </a:extLst>
          </p:cNvPr>
          <p:cNvSpPr/>
          <p:nvPr/>
        </p:nvSpPr>
        <p:spPr>
          <a:xfrm>
            <a:off x="5396877" y="5427326"/>
            <a:ext cx="4395704" cy="1161230"/>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altLang="zh-CN">
                <a:solidFill>
                  <a:schemeClr val="tx1"/>
                </a:solidFill>
              </a:rPr>
              <a:t>AMP</a:t>
            </a:r>
            <a:r>
              <a:rPr lang="zh-CN" altLang="zh-CN">
                <a:solidFill>
                  <a:schemeClr val="tx1"/>
                </a:solidFill>
              </a:rPr>
              <a:t>模块向电子价签检测模块发送服务请求，传递参数</a:t>
            </a:r>
            <a:endParaRPr lang="en-US" altLang="zh-CN">
              <a:solidFill>
                <a:schemeClr val="tx1"/>
              </a:solidFill>
              <a:latin typeface="+mn-ea"/>
            </a:endParaRPr>
          </a:p>
          <a:p>
            <a:pPr marL="285750" indent="-285750">
              <a:buFont typeface="Arial" panose="020B0604020202020204" pitchFamily="34" charset="0"/>
              <a:buChar char="•"/>
            </a:pPr>
            <a:r>
              <a:rPr lang="zh-CN" altLang="en-US">
                <a:solidFill>
                  <a:schemeClr val="tx1"/>
                </a:solidFill>
              </a:rPr>
              <a:t>算法模块将检测结果返还给</a:t>
            </a:r>
            <a:r>
              <a:rPr lang="en-US" altLang="zh-CN">
                <a:solidFill>
                  <a:schemeClr val="tx1"/>
                </a:solidFill>
              </a:rPr>
              <a:t>AMP</a:t>
            </a:r>
            <a:r>
              <a:rPr lang="zh-CN" altLang="en-US">
                <a:solidFill>
                  <a:schemeClr val="tx1"/>
                </a:solidFill>
              </a:rPr>
              <a:t>模块</a:t>
            </a:r>
            <a:endParaRPr lang="zh-CN" altLang="en-US">
              <a:solidFill>
                <a:schemeClr val="tx1"/>
              </a:solidFill>
              <a:latin typeface="+mn-ea"/>
            </a:endParaRPr>
          </a:p>
        </p:txBody>
      </p:sp>
      <p:cxnSp>
        <p:nvCxnSpPr>
          <p:cNvPr id="36" name="直接箭头连接符 35">
            <a:extLst>
              <a:ext uri="{FF2B5EF4-FFF2-40B4-BE49-F238E27FC236}">
                <a16:creationId xmlns:a16="http://schemas.microsoft.com/office/drawing/2014/main" id="{B3F1E2D9-43F4-4506-A0E9-E0A20C5FA724}"/>
              </a:ext>
            </a:extLst>
          </p:cNvPr>
          <p:cNvCxnSpPr>
            <a:cxnSpLocks/>
            <a:stCxn id="18" idx="2"/>
            <a:endCxn id="35" idx="0"/>
          </p:cNvCxnSpPr>
          <p:nvPr/>
        </p:nvCxnSpPr>
        <p:spPr>
          <a:xfrm>
            <a:off x="4235567" y="4681291"/>
            <a:ext cx="3359162" cy="746035"/>
          </a:xfrm>
          <a:prstGeom prst="straightConnector1">
            <a:avLst/>
          </a:prstGeom>
          <a:ln w="381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F2AC007B-C7F1-4415-A4B2-7E182C17F2D6}"/>
              </a:ext>
            </a:extLst>
          </p:cNvPr>
          <p:cNvSpPr/>
          <p:nvPr/>
        </p:nvSpPr>
        <p:spPr>
          <a:xfrm>
            <a:off x="6266894" y="3067784"/>
            <a:ext cx="1723549" cy="461665"/>
          </a:xfrm>
          <a:prstGeom prst="rect">
            <a:avLst/>
          </a:prstGeom>
        </p:spPr>
        <p:txBody>
          <a:bodyPr wrap="none">
            <a:spAutoFit/>
          </a:bodyPr>
          <a:lstStyle/>
          <a:p>
            <a:r>
              <a:rPr lang="zh-CN" altLang="en-US" sz="2400" b="1" kern="100">
                <a:solidFill>
                  <a:schemeClr val="accent1"/>
                </a:solidFill>
                <a:latin typeface="Times New Roman" panose="02020603050405020304" pitchFamily="18" charset="0"/>
                <a:cs typeface="Times New Roman" panose="02020603050405020304" pitchFamily="18" charset="0"/>
              </a:rPr>
              <a:t>已投入商用</a:t>
            </a:r>
            <a:endParaRPr lang="zh-CN" altLang="en-US" sz="2400" b="1">
              <a:solidFill>
                <a:schemeClr val="accent1"/>
              </a:solidFill>
            </a:endParaRPr>
          </a:p>
        </p:txBody>
      </p:sp>
    </p:spTree>
    <p:extLst>
      <p:ext uri="{BB962C8B-B14F-4D97-AF65-F5344CB8AC3E}">
        <p14:creationId xmlns:p14="http://schemas.microsoft.com/office/powerpoint/2010/main" val="3146565293"/>
      </p:ext>
    </p:extLst>
  </p:cSld>
  <p:clrMapOvr>
    <a:masterClrMapping/>
  </p:clrMapOvr>
  <mc:AlternateContent xmlns:mc="http://schemas.openxmlformats.org/markup-compatibility/2006">
    <mc:Choice xmlns:p14="http://schemas.microsoft.com/office/powerpoint/2010/main" Requires="p14">
      <p:transition spd="slow" p14:dur="2000" advTm="11688"/>
    </mc:Choice>
    <mc:Fallback>
      <p:transition spd="slow" advTm="11688"/>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成果总结</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灯片编号占位符 2">
            <a:extLst>
              <a:ext uri="{FF2B5EF4-FFF2-40B4-BE49-F238E27FC236}">
                <a16:creationId xmlns:a16="http://schemas.microsoft.com/office/drawing/2014/main" id="{4A934BC1-8947-4662-8700-F177EFF88C35}"/>
              </a:ext>
            </a:extLst>
          </p:cNvPr>
          <p:cNvSpPr>
            <a:spLocks noGrp="1"/>
          </p:cNvSpPr>
          <p:nvPr>
            <p:ph type="sldNum" sz="quarter" idx="12"/>
          </p:nvPr>
        </p:nvSpPr>
        <p:spPr/>
        <p:txBody>
          <a:bodyPr/>
          <a:lstStyle/>
          <a:p>
            <a:fld id="{9EADF04C-F54D-494E-A290-9C7FE9B83CEA}" type="slidenum">
              <a:rPr lang="zh-CN" altLang="en-US" smtClean="0"/>
              <a:t>22</a:t>
            </a:fld>
            <a:endParaRPr lang="zh-CN" altLang="en-US"/>
          </a:p>
        </p:txBody>
      </p:sp>
      <p:sp>
        <p:nvSpPr>
          <p:cNvPr id="7" name="标题 1">
            <a:extLst>
              <a:ext uri="{FF2B5EF4-FFF2-40B4-BE49-F238E27FC236}">
                <a16:creationId xmlns:a16="http://schemas.microsoft.com/office/drawing/2014/main" id="{7713B308-C20D-493F-A3C9-0E13E47115E9}"/>
              </a:ext>
            </a:extLst>
          </p:cNvPr>
          <p:cNvSpPr>
            <a:spLocks noGrp="1"/>
          </p:cNvSpPr>
          <p:nvPr>
            <p:ph type="title"/>
          </p:nvPr>
        </p:nvSpPr>
        <p:spPr>
          <a:xfrm>
            <a:off x="944526" y="966979"/>
            <a:ext cx="10515600" cy="1325563"/>
          </a:xfrm>
        </p:spPr>
        <p:txBody>
          <a:bodyPr>
            <a:normAutofit/>
          </a:bodyPr>
          <a:lstStyle/>
          <a:p>
            <a:pPr>
              <a:lnSpc>
                <a:spcPct val="100000"/>
              </a:lnSpc>
            </a:pPr>
            <a:r>
              <a:rPr lang="zh-CN" altLang="en-US" sz="2800" b="1" dirty="0">
                <a:latin typeface="+mn-lt"/>
                <a:ea typeface="+mn-ea"/>
                <a:cs typeface="+mn-cs"/>
              </a:rPr>
              <a:t>研究成果总结</a:t>
            </a:r>
          </a:p>
        </p:txBody>
      </p:sp>
      <p:sp>
        <p:nvSpPr>
          <p:cNvPr id="8" name="内容占位符 2">
            <a:extLst>
              <a:ext uri="{FF2B5EF4-FFF2-40B4-BE49-F238E27FC236}">
                <a16:creationId xmlns:a16="http://schemas.microsoft.com/office/drawing/2014/main" id="{FDF8613F-B992-4511-8137-5847A7260961}"/>
              </a:ext>
            </a:extLst>
          </p:cNvPr>
          <p:cNvSpPr>
            <a:spLocks noGrp="1"/>
          </p:cNvSpPr>
          <p:nvPr>
            <p:ph idx="1"/>
          </p:nvPr>
        </p:nvSpPr>
        <p:spPr>
          <a:xfrm>
            <a:off x="944526" y="2230978"/>
            <a:ext cx="8475921" cy="4125372"/>
          </a:xfrm>
        </p:spPr>
        <p:txBody>
          <a:bodyPr>
            <a:normAutofit/>
          </a:bodyPr>
          <a:lstStyle/>
          <a:p>
            <a:pPr marL="0" indent="0">
              <a:lnSpc>
                <a:spcPct val="100000"/>
              </a:lnSpc>
              <a:spcBef>
                <a:spcPts val="0"/>
              </a:spcBef>
              <a:buNone/>
            </a:pPr>
            <a:r>
              <a:rPr lang="en-US" altLang="zh-CN" sz="2400">
                <a:latin typeface="Times New Roman" panose="02020603050405020304" pitchFamily="18" charset="0"/>
              </a:rPr>
              <a:t>1.</a:t>
            </a:r>
            <a:r>
              <a:rPr lang="zh-CN" altLang="zh-CN" sz="2400"/>
              <a:t>大规模电子价签数据集的采集、筛选以及标注</a:t>
            </a:r>
            <a:endParaRPr lang="en-US" altLang="zh-CN" sz="2400">
              <a:latin typeface="Times New Roman" panose="02020603050405020304" pitchFamily="18" charset="0"/>
            </a:endParaRPr>
          </a:p>
          <a:p>
            <a:pPr marL="0" indent="0">
              <a:lnSpc>
                <a:spcPct val="100000"/>
              </a:lnSpc>
              <a:spcBef>
                <a:spcPts val="0"/>
              </a:spcBef>
              <a:buNone/>
            </a:pPr>
            <a:endParaRPr lang="en-US" altLang="zh-CN" sz="2400">
              <a:latin typeface="Times New Roman" panose="02020603050405020304" pitchFamily="18" charset="0"/>
            </a:endParaRPr>
          </a:p>
          <a:p>
            <a:pPr marL="0" indent="0">
              <a:lnSpc>
                <a:spcPct val="100000"/>
              </a:lnSpc>
              <a:spcBef>
                <a:spcPts val="0"/>
              </a:spcBef>
              <a:buNone/>
            </a:pPr>
            <a:r>
              <a:rPr lang="en-US" altLang="zh-CN" sz="2400">
                <a:latin typeface="Times New Roman" panose="02020603050405020304" pitchFamily="18" charset="0"/>
              </a:rPr>
              <a:t>2.</a:t>
            </a:r>
            <a:r>
              <a:rPr lang="zh-CN" altLang="zh-CN" sz="2400"/>
              <a:t>设计了一种针对小尺度、高密度目标检测的特征图融合方法</a:t>
            </a:r>
            <a:endParaRPr lang="en-US" altLang="zh-CN" sz="2400"/>
          </a:p>
          <a:p>
            <a:pPr marL="0" indent="0">
              <a:lnSpc>
                <a:spcPct val="100000"/>
              </a:lnSpc>
              <a:spcBef>
                <a:spcPts val="0"/>
              </a:spcBef>
              <a:buNone/>
            </a:pPr>
            <a:r>
              <a:rPr lang="en-US" altLang="zh-CN" sz="2400">
                <a:latin typeface="Times New Roman" panose="02020603050405020304" pitchFamily="18" charset="0"/>
              </a:rPr>
              <a:t>   </a:t>
            </a:r>
            <a:r>
              <a:rPr lang="en-US" altLang="zh-CN" sz="2400" b="1">
                <a:solidFill>
                  <a:schemeClr val="accent1"/>
                </a:solidFill>
                <a:latin typeface="Times New Roman" panose="02020603050405020304" pitchFamily="18" charset="0"/>
              </a:rPr>
              <a:t>mAP</a:t>
            </a:r>
            <a:r>
              <a:rPr lang="zh-CN" altLang="en-US" sz="2400" b="1">
                <a:solidFill>
                  <a:schemeClr val="accent1"/>
                </a:solidFill>
                <a:latin typeface="Times New Roman" panose="02020603050405020304" pitchFamily="18" charset="0"/>
              </a:rPr>
              <a:t>值提升了</a:t>
            </a:r>
            <a:r>
              <a:rPr lang="en-US" altLang="zh-CN" sz="2400" b="1">
                <a:solidFill>
                  <a:schemeClr val="accent1"/>
                </a:solidFill>
                <a:latin typeface="Times New Roman" panose="02020603050405020304" pitchFamily="18" charset="0"/>
              </a:rPr>
              <a:t>8.8%</a:t>
            </a:r>
          </a:p>
          <a:p>
            <a:pPr marL="0" indent="0">
              <a:lnSpc>
                <a:spcPct val="100000"/>
              </a:lnSpc>
              <a:spcBef>
                <a:spcPts val="0"/>
              </a:spcBef>
              <a:buNone/>
            </a:pPr>
            <a:endParaRPr lang="en-US" altLang="zh-CN" sz="2400">
              <a:latin typeface="Times New Roman" panose="02020603050405020304" pitchFamily="18" charset="0"/>
            </a:endParaRPr>
          </a:p>
          <a:p>
            <a:pPr marL="0" indent="0">
              <a:lnSpc>
                <a:spcPct val="100000"/>
              </a:lnSpc>
              <a:spcBef>
                <a:spcPts val="0"/>
              </a:spcBef>
              <a:buNone/>
            </a:pPr>
            <a:r>
              <a:rPr lang="en-US" altLang="zh-CN" sz="2400">
                <a:latin typeface="Times New Roman" panose="02020603050405020304" pitchFamily="18" charset="0"/>
              </a:rPr>
              <a:t>3.</a:t>
            </a:r>
            <a:r>
              <a:rPr lang="zh-CN" altLang="zh-CN" sz="2400"/>
              <a:t>在特征图融合中引入了注意力机制</a:t>
            </a:r>
            <a:endParaRPr lang="en-US" altLang="zh-CN" sz="2400"/>
          </a:p>
          <a:p>
            <a:pPr marL="0" indent="0">
              <a:lnSpc>
                <a:spcPct val="100000"/>
              </a:lnSpc>
              <a:spcBef>
                <a:spcPts val="0"/>
              </a:spcBef>
              <a:buNone/>
            </a:pPr>
            <a:r>
              <a:rPr lang="en-US" altLang="zh-CN" sz="2400">
                <a:latin typeface="Times New Roman" panose="02020603050405020304" pitchFamily="18" charset="0"/>
              </a:rPr>
              <a:t>   </a:t>
            </a:r>
            <a:r>
              <a:rPr lang="en-US" altLang="zh-CN" sz="2400" b="1">
                <a:solidFill>
                  <a:schemeClr val="accent1"/>
                </a:solidFill>
                <a:latin typeface="Times New Roman" panose="02020603050405020304" pitchFamily="18" charset="0"/>
              </a:rPr>
              <a:t>mAP</a:t>
            </a:r>
            <a:r>
              <a:rPr lang="zh-CN" altLang="en-US" sz="2400" b="1">
                <a:solidFill>
                  <a:schemeClr val="accent1"/>
                </a:solidFill>
                <a:latin typeface="Times New Roman" panose="02020603050405020304" pitchFamily="18" charset="0"/>
              </a:rPr>
              <a:t>值提升了</a:t>
            </a:r>
            <a:r>
              <a:rPr lang="en-US" altLang="zh-CN" sz="2400" b="1">
                <a:solidFill>
                  <a:schemeClr val="accent1"/>
                </a:solidFill>
                <a:latin typeface="Times New Roman" panose="02020603050405020304" pitchFamily="18" charset="0"/>
              </a:rPr>
              <a:t>2.8%</a:t>
            </a:r>
            <a:r>
              <a:rPr lang="zh-CN" altLang="en-US" sz="2400" b="1">
                <a:solidFill>
                  <a:schemeClr val="accent1"/>
                </a:solidFill>
                <a:latin typeface="Times New Roman" panose="02020603050405020304" pitchFamily="18" charset="0"/>
              </a:rPr>
              <a:t>，共提升了</a:t>
            </a:r>
            <a:r>
              <a:rPr lang="en-US" altLang="zh-CN" sz="2400" b="1">
                <a:solidFill>
                  <a:schemeClr val="accent1"/>
                </a:solidFill>
                <a:latin typeface="Times New Roman" panose="02020603050405020304" pitchFamily="18" charset="0"/>
              </a:rPr>
              <a:t>11.6%</a:t>
            </a:r>
          </a:p>
          <a:p>
            <a:pPr marL="0" indent="0">
              <a:lnSpc>
                <a:spcPct val="100000"/>
              </a:lnSpc>
              <a:spcBef>
                <a:spcPts val="0"/>
              </a:spcBef>
              <a:buNone/>
            </a:pPr>
            <a:endParaRPr lang="en-US" altLang="zh-CN" sz="2400">
              <a:latin typeface="Times New Roman" panose="02020603050405020304" pitchFamily="18" charset="0"/>
            </a:endParaRPr>
          </a:p>
          <a:p>
            <a:pPr marL="0" indent="0">
              <a:lnSpc>
                <a:spcPct val="100000"/>
              </a:lnSpc>
              <a:spcBef>
                <a:spcPts val="0"/>
              </a:spcBef>
              <a:buNone/>
            </a:pPr>
            <a:r>
              <a:rPr lang="en-US" altLang="zh-CN" sz="2400">
                <a:latin typeface="Times New Roman" panose="02020603050405020304" pitchFamily="18" charset="0"/>
              </a:rPr>
              <a:t>4.</a:t>
            </a:r>
            <a:r>
              <a:rPr lang="zh-CN" altLang="zh-CN" sz="2400"/>
              <a:t>根据实际需求设计电子价签检测系统，完善检测系统各个模块的功能，对数据和接口进行定义，保证系统能够正常运行。</a:t>
            </a:r>
            <a:endParaRPr lang="en-US" altLang="zh-CN" sz="2400" dirty="0"/>
          </a:p>
        </p:txBody>
      </p:sp>
    </p:spTree>
    <p:extLst>
      <p:ext uri="{BB962C8B-B14F-4D97-AF65-F5344CB8AC3E}">
        <p14:creationId xmlns:p14="http://schemas.microsoft.com/office/powerpoint/2010/main" val="4070632716"/>
      </p:ext>
    </p:extLst>
  </p:cSld>
  <p:clrMapOvr>
    <a:masterClrMapping/>
  </p:clrMapOvr>
  <mc:AlternateContent xmlns:mc="http://schemas.openxmlformats.org/markup-compatibility/2006">
    <mc:Choice xmlns:p14="http://schemas.microsoft.com/office/powerpoint/2010/main" Requires="p14">
      <p:transition spd="slow" p14:dur="2000" advTm="25205"/>
    </mc:Choice>
    <mc:Fallback>
      <p:transition spd="slow" advTm="25205"/>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4A934BC1-8947-4662-8700-F177EFF88C35}"/>
              </a:ext>
            </a:extLst>
          </p:cNvPr>
          <p:cNvSpPr>
            <a:spLocks noGrp="1"/>
          </p:cNvSpPr>
          <p:nvPr>
            <p:ph type="sldNum" sz="quarter" idx="12"/>
          </p:nvPr>
        </p:nvSpPr>
        <p:spPr/>
        <p:txBody>
          <a:bodyPr/>
          <a:lstStyle/>
          <a:p>
            <a:fld id="{9EADF04C-F54D-494E-A290-9C7FE9B83CEA}" type="slidenum">
              <a:rPr lang="zh-CN" altLang="en-US" smtClean="0"/>
              <a:t>23</a:t>
            </a:fld>
            <a:endParaRPr lang="zh-CN" altLang="en-US"/>
          </a:p>
        </p:txBody>
      </p:sp>
      <p:sp>
        <p:nvSpPr>
          <p:cNvPr id="4" name="矩形 3">
            <a:extLst>
              <a:ext uri="{FF2B5EF4-FFF2-40B4-BE49-F238E27FC236}">
                <a16:creationId xmlns:a16="http://schemas.microsoft.com/office/drawing/2014/main" id="{2D045D23-F3DF-47D7-80E8-F53F4B30C012}"/>
              </a:ext>
            </a:extLst>
          </p:cNvPr>
          <p:cNvSpPr/>
          <p:nvPr/>
        </p:nvSpPr>
        <p:spPr>
          <a:xfrm>
            <a:off x="1603423" y="3013501"/>
            <a:ext cx="8985153" cy="830997"/>
          </a:xfrm>
          <a:prstGeom prst="rect">
            <a:avLst/>
          </a:prstGeom>
        </p:spPr>
        <p:txBody>
          <a:bodyPr wrap="none">
            <a:spAutoFit/>
          </a:bodyPr>
          <a:lstStyle/>
          <a:p>
            <a:pPr algn="ctr"/>
            <a:r>
              <a:rPr lang="zh-CN" altLang="en-US" sz="4800" b="1">
                <a:latin typeface="微软雅黑" panose="020B0503020204020204" pitchFamily="34" charset="-122"/>
                <a:ea typeface="微软雅黑" panose="020B0503020204020204" pitchFamily="34" charset="-122"/>
              </a:rPr>
              <a:t>汇报完毕 恳请各位老师批评指正</a:t>
            </a:r>
            <a:endParaRPr lang="en-US" altLang="zh-CN" sz="4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33119850"/>
      </p:ext>
    </p:extLst>
  </p:cSld>
  <p:clrMapOvr>
    <a:masterClrMapping/>
  </p:clrMapOvr>
  <mc:AlternateContent xmlns:mc="http://schemas.openxmlformats.org/markup-compatibility/2006">
    <mc:Choice xmlns:p14="http://schemas.microsoft.com/office/powerpoint/2010/main" Requires="p14">
      <p:transition spd="slow" p14:dur="2000" advTm="285"/>
    </mc:Choice>
    <mc:Fallback>
      <p:transition spd="slow" advTm="285"/>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4801314"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各模块数据及接口定义</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灯片编号占位符 2">
            <a:extLst>
              <a:ext uri="{FF2B5EF4-FFF2-40B4-BE49-F238E27FC236}">
                <a16:creationId xmlns:a16="http://schemas.microsoft.com/office/drawing/2014/main" id="{4A934BC1-8947-4662-8700-F177EFF88C35}"/>
              </a:ext>
            </a:extLst>
          </p:cNvPr>
          <p:cNvSpPr>
            <a:spLocks noGrp="1"/>
          </p:cNvSpPr>
          <p:nvPr>
            <p:ph type="sldNum" sz="quarter" idx="12"/>
          </p:nvPr>
        </p:nvSpPr>
        <p:spPr/>
        <p:txBody>
          <a:bodyPr/>
          <a:lstStyle/>
          <a:p>
            <a:fld id="{9EADF04C-F54D-494E-A290-9C7FE9B83CEA}" type="slidenum">
              <a:rPr lang="zh-CN" altLang="en-US" smtClean="0"/>
              <a:t>24</a:t>
            </a:fld>
            <a:endParaRPr lang="zh-CN" altLang="en-US"/>
          </a:p>
        </p:txBody>
      </p:sp>
      <p:sp>
        <p:nvSpPr>
          <p:cNvPr id="2" name="矩形 1">
            <a:extLst>
              <a:ext uri="{FF2B5EF4-FFF2-40B4-BE49-F238E27FC236}">
                <a16:creationId xmlns:a16="http://schemas.microsoft.com/office/drawing/2014/main" id="{CBEB9922-7257-4189-9CCE-D3402261846F}"/>
              </a:ext>
            </a:extLst>
          </p:cNvPr>
          <p:cNvSpPr/>
          <p:nvPr/>
        </p:nvSpPr>
        <p:spPr>
          <a:xfrm>
            <a:off x="1347518" y="1409027"/>
            <a:ext cx="6096000" cy="4452501"/>
          </a:xfrm>
          <a:prstGeom prst="rect">
            <a:avLst/>
          </a:prstGeom>
        </p:spPr>
        <p:txBody>
          <a:bodyPr wrap="square">
            <a:spAutoFit/>
          </a:bodyPr>
          <a:lstStyle/>
          <a:p>
            <a:pPr indent="304800" algn="just">
              <a:lnSpc>
                <a:spcPts val="2000"/>
              </a:lnSpc>
              <a:spcAft>
                <a:spcPts val="0"/>
              </a:spcAft>
            </a:pPr>
            <a:r>
              <a:rPr lang="zh-CN" altLang="zh-CN" sz="2000" kern="100">
                <a:latin typeface="Times New Roman" panose="02020603050405020304" pitchFamily="18" charset="0"/>
              </a:rPr>
              <a:t>以棚格检测模块为例，对外输出的数据定义如下：</a:t>
            </a:r>
          </a:p>
          <a:p>
            <a:pPr indent="304800" algn="just">
              <a:lnSpc>
                <a:spcPts val="2000"/>
              </a:lnSpc>
              <a:spcAft>
                <a:spcPts val="0"/>
              </a:spcAft>
            </a:pPr>
            <a:r>
              <a:rPr lang="en-US" altLang="zh-CN" sz="2000" kern="100">
                <a:latin typeface="Times New Roman" panose="02020603050405020304" pitchFamily="18" charset="0"/>
              </a:rPr>
              <a:t>// ShelfGrid</a:t>
            </a:r>
            <a:r>
              <a:rPr lang="zh-CN" altLang="zh-CN" sz="2000" kern="100">
                <a:latin typeface="Times New Roman" panose="02020603050405020304" pitchFamily="18" charset="0"/>
              </a:rPr>
              <a:t>数据结构：</a:t>
            </a:r>
          </a:p>
          <a:p>
            <a:pPr marL="228600" indent="304800" algn="just">
              <a:lnSpc>
                <a:spcPts val="2000"/>
              </a:lnSpc>
              <a:spcAft>
                <a:spcPts val="0"/>
              </a:spcAft>
            </a:pPr>
            <a:r>
              <a:rPr lang="en-US" altLang="zh-CN" sz="2000" kern="100">
                <a:latin typeface="Times New Roman" panose="02020603050405020304" pitchFamily="18" charset="0"/>
              </a:rPr>
              <a:t>{</a:t>
            </a:r>
            <a:endParaRPr lang="zh-CN" altLang="zh-CN" sz="2000" kern="100">
              <a:latin typeface="Times New Roman" panose="02020603050405020304" pitchFamily="18" charset="0"/>
            </a:endParaRPr>
          </a:p>
          <a:p>
            <a:pPr marL="533400" indent="228600" algn="just">
              <a:lnSpc>
                <a:spcPts val="2000"/>
              </a:lnSpc>
              <a:spcAft>
                <a:spcPts val="0"/>
              </a:spcAft>
            </a:pPr>
            <a:r>
              <a:rPr lang="zh-CN" altLang="zh-CN" sz="2000" kern="100">
                <a:latin typeface="Times New Roman" panose="02020603050405020304" pitchFamily="18" charset="0"/>
              </a:rPr>
              <a:t>“相机</a:t>
            </a:r>
            <a:r>
              <a:rPr lang="en-US" altLang="zh-CN" sz="2000" kern="100">
                <a:latin typeface="Times New Roman" panose="02020603050405020304" pitchFamily="18" charset="0"/>
              </a:rPr>
              <a:t>ID</a:t>
            </a:r>
            <a:r>
              <a:rPr lang="zh-CN" altLang="zh-CN" sz="2000" kern="100">
                <a:latin typeface="Times New Roman" panose="02020603050405020304" pitchFamily="18" charset="0"/>
              </a:rPr>
              <a:t>”：相机编号</a:t>
            </a:r>
          </a:p>
          <a:p>
            <a:pPr marL="533400" indent="228600" algn="just">
              <a:lnSpc>
                <a:spcPts val="2000"/>
              </a:lnSpc>
              <a:spcAft>
                <a:spcPts val="0"/>
              </a:spcAft>
            </a:pPr>
            <a:r>
              <a:rPr lang="zh-CN" altLang="zh-CN" sz="2000" kern="100">
                <a:latin typeface="Times New Roman" panose="02020603050405020304" pitchFamily="18" charset="0"/>
              </a:rPr>
              <a:t>“检测时间”：图片拍摄时间戳</a:t>
            </a:r>
          </a:p>
          <a:p>
            <a:pPr marL="533400" indent="228600" algn="just">
              <a:lnSpc>
                <a:spcPts val="2000"/>
              </a:lnSpc>
              <a:spcAft>
                <a:spcPts val="0"/>
              </a:spcAft>
            </a:pPr>
            <a:r>
              <a:rPr lang="en-US" altLang="zh-CN" sz="2000" kern="100">
                <a:latin typeface="Times New Roman" panose="02020603050405020304" pitchFamily="18" charset="0"/>
              </a:rPr>
              <a:t>vector&lt;GridInfo&gt;</a:t>
            </a:r>
            <a:r>
              <a:rPr lang="zh-CN" altLang="zh-CN" sz="2000" kern="100">
                <a:latin typeface="Times New Roman" panose="02020603050405020304" pitchFamily="18" charset="0"/>
              </a:rPr>
              <a:t>：货架棚格图信息</a:t>
            </a:r>
          </a:p>
          <a:p>
            <a:pPr marL="228600" indent="304800" algn="just">
              <a:lnSpc>
                <a:spcPts val="2000"/>
              </a:lnSpc>
              <a:spcAft>
                <a:spcPts val="0"/>
              </a:spcAft>
            </a:pPr>
            <a:r>
              <a:rPr lang="en-US" altLang="zh-CN" sz="2000" kern="100">
                <a:latin typeface="Times New Roman" panose="02020603050405020304" pitchFamily="18" charset="0"/>
              </a:rPr>
              <a:t>}</a:t>
            </a:r>
            <a:endParaRPr lang="zh-CN" altLang="zh-CN" sz="2000" kern="100">
              <a:latin typeface="Times New Roman" panose="02020603050405020304" pitchFamily="18" charset="0"/>
            </a:endParaRPr>
          </a:p>
          <a:p>
            <a:pPr indent="304800" algn="just">
              <a:lnSpc>
                <a:spcPts val="2000"/>
              </a:lnSpc>
              <a:spcAft>
                <a:spcPts val="0"/>
              </a:spcAft>
            </a:pPr>
            <a:r>
              <a:rPr lang="en-US" altLang="zh-CN" sz="2000" kern="100">
                <a:latin typeface="Times New Roman" panose="02020603050405020304" pitchFamily="18" charset="0"/>
              </a:rPr>
              <a:t>// GridInfo</a:t>
            </a:r>
            <a:r>
              <a:rPr lang="zh-CN" altLang="zh-CN" sz="2000" kern="100">
                <a:latin typeface="Times New Roman" panose="02020603050405020304" pitchFamily="18" charset="0"/>
              </a:rPr>
              <a:t>定义：</a:t>
            </a:r>
          </a:p>
          <a:p>
            <a:pPr marL="228600" indent="304800" algn="just">
              <a:lnSpc>
                <a:spcPts val="2000"/>
              </a:lnSpc>
              <a:spcAft>
                <a:spcPts val="0"/>
              </a:spcAft>
            </a:pPr>
            <a:r>
              <a:rPr lang="en-US" altLang="zh-CN" sz="2000" kern="100">
                <a:latin typeface="Times New Roman" panose="02020603050405020304" pitchFamily="18" charset="0"/>
              </a:rPr>
              <a:t>{</a:t>
            </a:r>
            <a:endParaRPr lang="zh-CN" altLang="zh-CN" sz="2000" kern="100">
              <a:latin typeface="Times New Roman" panose="02020603050405020304" pitchFamily="18" charset="0"/>
            </a:endParaRPr>
          </a:p>
          <a:p>
            <a:pPr marL="533400" indent="304800" algn="just">
              <a:lnSpc>
                <a:spcPts val="2000"/>
              </a:lnSpc>
              <a:spcAft>
                <a:spcPts val="0"/>
              </a:spcAft>
            </a:pPr>
            <a:r>
              <a:rPr lang="zh-CN" altLang="zh-CN" sz="2000" kern="100">
                <a:latin typeface="Times New Roman" panose="02020603050405020304" pitchFamily="18" charset="0"/>
              </a:rPr>
              <a:t>“货架</a:t>
            </a:r>
            <a:r>
              <a:rPr lang="en-US" altLang="zh-CN" sz="2000" kern="100">
                <a:latin typeface="Times New Roman" panose="02020603050405020304" pitchFamily="18" charset="0"/>
              </a:rPr>
              <a:t>ID</a:t>
            </a:r>
            <a:r>
              <a:rPr lang="zh-CN" altLang="zh-CN" sz="2000" kern="100">
                <a:latin typeface="Times New Roman" panose="02020603050405020304" pitchFamily="18" charset="0"/>
              </a:rPr>
              <a:t>”：货架的编号，</a:t>
            </a:r>
          </a:p>
          <a:p>
            <a:pPr marL="533400" indent="304800" algn="just">
              <a:lnSpc>
                <a:spcPts val="2000"/>
              </a:lnSpc>
              <a:spcAft>
                <a:spcPts val="0"/>
              </a:spcAft>
            </a:pPr>
            <a:r>
              <a:rPr lang="zh-CN" altLang="zh-CN" sz="2000" kern="100">
                <a:latin typeface="Times New Roman" panose="02020603050405020304" pitchFamily="18" charset="0"/>
              </a:rPr>
              <a:t>“货架位置”：货架在图像中的位置，</a:t>
            </a:r>
          </a:p>
          <a:p>
            <a:pPr marL="533400" indent="304800" algn="just">
              <a:lnSpc>
                <a:spcPts val="2000"/>
              </a:lnSpc>
              <a:spcAft>
                <a:spcPts val="0"/>
              </a:spcAft>
            </a:pPr>
            <a:r>
              <a:rPr lang="zh-CN" altLang="zh-CN" sz="2000" kern="100">
                <a:latin typeface="Times New Roman" panose="02020603050405020304" pitchFamily="18" charset="0"/>
              </a:rPr>
              <a:t>“棚格图</a:t>
            </a:r>
            <a:r>
              <a:rPr lang="en-US" altLang="zh-CN" sz="2000" kern="100">
                <a:latin typeface="Times New Roman" panose="02020603050405020304" pitchFamily="18" charset="0"/>
              </a:rPr>
              <a:t>ID</a:t>
            </a:r>
            <a:r>
              <a:rPr lang="zh-CN" altLang="zh-CN" sz="2000" kern="100">
                <a:latin typeface="Times New Roman" panose="02020603050405020304" pitchFamily="18" charset="0"/>
              </a:rPr>
              <a:t>”：棚格在图像中编号，</a:t>
            </a:r>
          </a:p>
          <a:p>
            <a:pPr marL="533400" indent="304800" algn="just">
              <a:lnSpc>
                <a:spcPts val="2000"/>
              </a:lnSpc>
              <a:spcAft>
                <a:spcPts val="0"/>
              </a:spcAft>
            </a:pPr>
            <a:r>
              <a:rPr lang="zh-CN" altLang="zh-CN" sz="2000" kern="100">
                <a:latin typeface="Times New Roman" panose="02020603050405020304" pitchFamily="18" charset="0"/>
              </a:rPr>
              <a:t>“棚格图位置”：棚格在图像中位置坐标，</a:t>
            </a:r>
          </a:p>
          <a:p>
            <a:pPr marL="533400" indent="304800" algn="just">
              <a:lnSpc>
                <a:spcPts val="2000"/>
              </a:lnSpc>
              <a:spcAft>
                <a:spcPts val="0"/>
              </a:spcAft>
            </a:pPr>
            <a:r>
              <a:rPr lang="zh-CN" altLang="zh-CN" sz="2000" kern="100">
                <a:latin typeface="Times New Roman" panose="02020603050405020304" pitchFamily="18" charset="0"/>
              </a:rPr>
              <a:t>“价签</a:t>
            </a:r>
            <a:r>
              <a:rPr lang="en-US" altLang="zh-CN" sz="2000" kern="100">
                <a:latin typeface="Times New Roman" panose="02020603050405020304" pitchFamily="18" charset="0"/>
              </a:rPr>
              <a:t>ID</a:t>
            </a:r>
            <a:r>
              <a:rPr lang="zh-CN" altLang="zh-CN" sz="2000" kern="100">
                <a:latin typeface="Times New Roman" panose="02020603050405020304" pitchFamily="18" charset="0"/>
              </a:rPr>
              <a:t>”：价签在图像中编号，</a:t>
            </a:r>
          </a:p>
          <a:p>
            <a:pPr marL="533400" indent="304800" algn="just">
              <a:lnSpc>
                <a:spcPts val="2000"/>
              </a:lnSpc>
              <a:spcAft>
                <a:spcPts val="0"/>
              </a:spcAft>
            </a:pPr>
            <a:r>
              <a:rPr lang="zh-CN" altLang="zh-CN" sz="2000" kern="100">
                <a:latin typeface="Times New Roman" panose="02020603050405020304" pitchFamily="18" charset="0"/>
              </a:rPr>
              <a:t>“价签位置”：价签在图像中的位置，</a:t>
            </a:r>
          </a:p>
          <a:p>
            <a:pPr marL="533400" indent="304800" algn="just">
              <a:lnSpc>
                <a:spcPts val="2000"/>
              </a:lnSpc>
              <a:spcAft>
                <a:spcPts val="0"/>
              </a:spcAft>
            </a:pPr>
            <a:r>
              <a:rPr lang="zh-CN" altLang="zh-CN" sz="2000" kern="100">
                <a:latin typeface="Times New Roman" panose="02020603050405020304" pitchFamily="18" charset="0"/>
              </a:rPr>
              <a:t>“价签商品编码”：价签所对应的商品</a:t>
            </a:r>
            <a:r>
              <a:rPr lang="en-US" altLang="zh-CN" sz="2000" kern="100">
                <a:latin typeface="Times New Roman" panose="02020603050405020304" pitchFamily="18" charset="0"/>
              </a:rPr>
              <a:t>SKU</a:t>
            </a:r>
            <a:r>
              <a:rPr lang="zh-CN" altLang="zh-CN" sz="2000" kern="100">
                <a:latin typeface="Times New Roman" panose="02020603050405020304" pitchFamily="18" charset="0"/>
              </a:rPr>
              <a:t>编码</a:t>
            </a:r>
          </a:p>
          <a:p>
            <a:pPr marL="228600" indent="304800" algn="just">
              <a:lnSpc>
                <a:spcPts val="2000"/>
              </a:lnSpc>
              <a:spcAft>
                <a:spcPts val="0"/>
              </a:spcAft>
            </a:pPr>
            <a:r>
              <a:rPr lang="en-US" altLang="zh-CN" sz="2000" kern="100">
                <a:latin typeface="Times New Roman" panose="02020603050405020304" pitchFamily="18" charset="0"/>
              </a:rPr>
              <a:t>}</a:t>
            </a:r>
            <a:endParaRPr lang="zh-CN" altLang="zh-CN" sz="2000" kern="100">
              <a:latin typeface="Times New Roman" panose="02020603050405020304" pitchFamily="18" charset="0"/>
            </a:endParaRPr>
          </a:p>
        </p:txBody>
      </p:sp>
    </p:spTree>
    <p:extLst>
      <p:ext uri="{BB962C8B-B14F-4D97-AF65-F5344CB8AC3E}">
        <p14:creationId xmlns:p14="http://schemas.microsoft.com/office/powerpoint/2010/main" val="3591403450"/>
      </p:ext>
    </p:extLst>
  </p:cSld>
  <p:clrMapOvr>
    <a:masterClrMapping/>
  </p:clrMapOvr>
  <mc:AlternateContent xmlns:mc="http://schemas.openxmlformats.org/markup-compatibility/2006">
    <mc:Choice xmlns:p14="http://schemas.microsoft.com/office/powerpoint/2010/main" Requires="p14">
      <p:transition spd="slow" p14:dur="2000" advTm="398"/>
    </mc:Choice>
    <mc:Fallback>
      <p:transition spd="slow" advTm="398"/>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4801314"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各模块数据及接口定义</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灯片编号占位符 2">
            <a:extLst>
              <a:ext uri="{FF2B5EF4-FFF2-40B4-BE49-F238E27FC236}">
                <a16:creationId xmlns:a16="http://schemas.microsoft.com/office/drawing/2014/main" id="{4A934BC1-8947-4662-8700-F177EFF88C35}"/>
              </a:ext>
            </a:extLst>
          </p:cNvPr>
          <p:cNvSpPr>
            <a:spLocks noGrp="1"/>
          </p:cNvSpPr>
          <p:nvPr>
            <p:ph type="sldNum" sz="quarter" idx="12"/>
          </p:nvPr>
        </p:nvSpPr>
        <p:spPr/>
        <p:txBody>
          <a:bodyPr/>
          <a:lstStyle/>
          <a:p>
            <a:fld id="{9EADF04C-F54D-494E-A290-9C7FE9B83CEA}" type="slidenum">
              <a:rPr lang="zh-CN" altLang="en-US" smtClean="0"/>
              <a:t>25</a:t>
            </a:fld>
            <a:endParaRPr lang="zh-CN" altLang="en-US"/>
          </a:p>
        </p:txBody>
      </p:sp>
      <p:sp>
        <p:nvSpPr>
          <p:cNvPr id="4" name="矩形 3">
            <a:extLst>
              <a:ext uri="{FF2B5EF4-FFF2-40B4-BE49-F238E27FC236}">
                <a16:creationId xmlns:a16="http://schemas.microsoft.com/office/drawing/2014/main" id="{B072DBC4-1CAA-4452-8556-B806C1DD9691}"/>
              </a:ext>
            </a:extLst>
          </p:cNvPr>
          <p:cNvSpPr/>
          <p:nvPr/>
        </p:nvSpPr>
        <p:spPr>
          <a:xfrm>
            <a:off x="1347518" y="1382597"/>
            <a:ext cx="6096000" cy="4729500"/>
          </a:xfrm>
          <a:prstGeom prst="rect">
            <a:avLst/>
          </a:prstGeom>
        </p:spPr>
        <p:txBody>
          <a:bodyPr>
            <a:spAutoFit/>
          </a:bodyPr>
          <a:lstStyle/>
          <a:p>
            <a:pPr indent="304800" algn="just">
              <a:lnSpc>
                <a:spcPts val="2000"/>
              </a:lnSpc>
              <a:spcAft>
                <a:spcPts val="0"/>
              </a:spcAft>
            </a:pPr>
            <a:r>
              <a:rPr lang="zh-CN" altLang="zh-CN" sz="2000" kern="100">
                <a:latin typeface="Times New Roman" panose="02020603050405020304" pitchFamily="18" charset="0"/>
              </a:rPr>
              <a:t>接口定义以</a:t>
            </a:r>
            <a:r>
              <a:rPr lang="en-US" altLang="zh-CN" sz="2000" kern="100">
                <a:latin typeface="Times New Roman" panose="02020603050405020304" pitchFamily="18" charset="0"/>
              </a:rPr>
              <a:t>AMP</a:t>
            </a:r>
            <a:r>
              <a:rPr lang="zh-CN" altLang="zh-CN" sz="2000" kern="100">
                <a:latin typeface="Times New Roman" panose="02020603050405020304" pitchFamily="18" charset="0"/>
              </a:rPr>
              <a:t>模块与</a:t>
            </a:r>
            <a:r>
              <a:rPr lang="en-US" altLang="zh-CN" sz="2000" kern="100">
                <a:latin typeface="Times New Roman" panose="02020603050405020304" pitchFamily="18" charset="0"/>
              </a:rPr>
              <a:t>WISE</a:t>
            </a:r>
            <a:r>
              <a:rPr lang="zh-CN" altLang="zh-CN" sz="2000" kern="100">
                <a:latin typeface="Times New Roman" panose="02020603050405020304" pitchFamily="18" charset="0"/>
              </a:rPr>
              <a:t>系统接口为例，</a:t>
            </a:r>
            <a:r>
              <a:rPr lang="en-US" altLang="zh-CN" sz="2000" kern="100">
                <a:latin typeface="Times New Roman" panose="02020603050405020304" pitchFamily="18" charset="0"/>
              </a:rPr>
              <a:t>AMP</a:t>
            </a:r>
            <a:r>
              <a:rPr lang="zh-CN" altLang="zh-CN" sz="2000" kern="100">
                <a:latin typeface="Times New Roman" panose="02020603050405020304" pitchFamily="18" charset="0"/>
              </a:rPr>
              <a:t>模块与</a:t>
            </a:r>
            <a:r>
              <a:rPr lang="en-US" altLang="zh-CN" sz="2000" kern="100">
                <a:latin typeface="Times New Roman" panose="02020603050405020304" pitchFamily="18" charset="0"/>
              </a:rPr>
              <a:t>WISE</a:t>
            </a:r>
            <a:r>
              <a:rPr lang="zh-CN" altLang="zh-CN" sz="2000" kern="100">
                <a:latin typeface="Times New Roman" panose="02020603050405020304" pitchFamily="18" charset="0"/>
              </a:rPr>
              <a:t>系统对接的数据为缺货信息等：</a:t>
            </a:r>
          </a:p>
          <a:p>
            <a:pPr indent="304800" algn="just">
              <a:lnSpc>
                <a:spcPts val="2000"/>
              </a:lnSpc>
              <a:spcAft>
                <a:spcPts val="0"/>
              </a:spcAft>
            </a:pPr>
            <a:r>
              <a:rPr lang="en-US" altLang="zh-CN" sz="2000" kern="100">
                <a:latin typeface="Times New Roman" panose="02020603050405020304" pitchFamily="18" charset="0"/>
              </a:rPr>
              <a:t>//ShelfInfo</a:t>
            </a:r>
            <a:r>
              <a:rPr lang="zh-CN" altLang="zh-CN" sz="2000" kern="100">
                <a:latin typeface="Times New Roman" panose="02020603050405020304" pitchFamily="18" charset="0"/>
              </a:rPr>
              <a:t>数据结构：</a:t>
            </a:r>
          </a:p>
          <a:p>
            <a:pPr marL="228600" indent="304800" algn="just">
              <a:lnSpc>
                <a:spcPts val="2000"/>
              </a:lnSpc>
              <a:spcAft>
                <a:spcPts val="0"/>
              </a:spcAft>
            </a:pPr>
            <a:r>
              <a:rPr lang="en-US" altLang="zh-CN" sz="2000" kern="100">
                <a:latin typeface="Times New Roman" panose="02020603050405020304" pitchFamily="18" charset="0"/>
              </a:rPr>
              <a:t>{</a:t>
            </a:r>
            <a:endParaRPr lang="zh-CN" altLang="zh-CN" sz="2000" kern="100">
              <a:latin typeface="Times New Roman" panose="02020603050405020304" pitchFamily="18" charset="0"/>
            </a:endParaRPr>
          </a:p>
          <a:p>
            <a:pPr marL="533400" indent="304800" algn="just">
              <a:lnSpc>
                <a:spcPts val="2000"/>
              </a:lnSpc>
              <a:spcAft>
                <a:spcPts val="0"/>
              </a:spcAft>
            </a:pPr>
            <a:r>
              <a:rPr lang="zh-CN" altLang="zh-CN" sz="2000" kern="100">
                <a:latin typeface="Times New Roman" panose="02020603050405020304" pitchFamily="18" charset="0"/>
              </a:rPr>
              <a:t>“相机</a:t>
            </a:r>
            <a:r>
              <a:rPr lang="en-US" altLang="zh-CN" sz="2000" kern="100">
                <a:latin typeface="Times New Roman" panose="02020603050405020304" pitchFamily="18" charset="0"/>
              </a:rPr>
              <a:t>ID</a:t>
            </a:r>
            <a:r>
              <a:rPr lang="zh-CN" altLang="zh-CN" sz="2000" kern="100">
                <a:latin typeface="Times New Roman" panose="02020603050405020304" pitchFamily="18" charset="0"/>
              </a:rPr>
              <a:t>”：相机编号，</a:t>
            </a:r>
          </a:p>
          <a:p>
            <a:pPr marL="533400" indent="304800" algn="just">
              <a:lnSpc>
                <a:spcPts val="2000"/>
              </a:lnSpc>
              <a:spcAft>
                <a:spcPts val="0"/>
              </a:spcAft>
            </a:pPr>
            <a:r>
              <a:rPr lang="zh-CN" altLang="zh-CN" sz="2000" kern="100">
                <a:latin typeface="Times New Roman" panose="02020603050405020304" pitchFamily="18" charset="0"/>
              </a:rPr>
              <a:t>“检测时间”：图片拍摄时间戳，</a:t>
            </a:r>
          </a:p>
          <a:p>
            <a:pPr marL="533400" indent="304800" algn="just">
              <a:lnSpc>
                <a:spcPts val="2000"/>
              </a:lnSpc>
              <a:spcAft>
                <a:spcPts val="0"/>
              </a:spcAft>
            </a:pPr>
            <a:r>
              <a:rPr lang="en-US" altLang="zh-CN" sz="2000" kern="100">
                <a:latin typeface="Times New Roman" panose="02020603050405020304" pitchFamily="18" charset="0"/>
              </a:rPr>
              <a:t>vector&lt; ProductInfo &gt;</a:t>
            </a:r>
            <a:r>
              <a:rPr lang="zh-CN" altLang="zh-CN" sz="2000" kern="100">
                <a:latin typeface="Times New Roman" panose="02020603050405020304" pitchFamily="18" charset="0"/>
              </a:rPr>
              <a:t>：货架缺货信息</a:t>
            </a:r>
          </a:p>
          <a:p>
            <a:pPr marL="228600" indent="304800" algn="just">
              <a:lnSpc>
                <a:spcPts val="2000"/>
              </a:lnSpc>
              <a:spcAft>
                <a:spcPts val="0"/>
              </a:spcAft>
            </a:pPr>
            <a:r>
              <a:rPr lang="en-US" altLang="zh-CN" sz="2000" kern="100">
                <a:latin typeface="Times New Roman" panose="02020603050405020304" pitchFamily="18" charset="0"/>
              </a:rPr>
              <a:t>}</a:t>
            </a:r>
            <a:endParaRPr lang="zh-CN" altLang="zh-CN" sz="2000" kern="100">
              <a:latin typeface="Times New Roman" panose="02020603050405020304" pitchFamily="18" charset="0"/>
            </a:endParaRPr>
          </a:p>
          <a:p>
            <a:pPr indent="304800" algn="just">
              <a:lnSpc>
                <a:spcPts val="2000"/>
              </a:lnSpc>
              <a:spcAft>
                <a:spcPts val="0"/>
              </a:spcAft>
            </a:pPr>
            <a:r>
              <a:rPr lang="en-US" altLang="zh-CN" sz="2000" kern="100">
                <a:latin typeface="Times New Roman" panose="02020603050405020304" pitchFamily="18" charset="0"/>
              </a:rPr>
              <a:t>//ProductInfo</a:t>
            </a:r>
            <a:r>
              <a:rPr lang="zh-CN" altLang="zh-CN" sz="2000" kern="100">
                <a:latin typeface="Times New Roman" panose="02020603050405020304" pitchFamily="18" charset="0"/>
              </a:rPr>
              <a:t>定义：</a:t>
            </a:r>
          </a:p>
          <a:p>
            <a:pPr marL="228600" indent="304800" algn="just">
              <a:lnSpc>
                <a:spcPts val="2000"/>
              </a:lnSpc>
              <a:spcAft>
                <a:spcPts val="0"/>
              </a:spcAft>
            </a:pPr>
            <a:r>
              <a:rPr lang="en-US" altLang="zh-CN" sz="2000" kern="100">
                <a:latin typeface="Times New Roman" panose="02020603050405020304" pitchFamily="18" charset="0"/>
              </a:rPr>
              <a:t>{</a:t>
            </a:r>
            <a:endParaRPr lang="zh-CN" altLang="zh-CN" sz="2000" kern="100">
              <a:latin typeface="Times New Roman" panose="02020603050405020304" pitchFamily="18" charset="0"/>
            </a:endParaRPr>
          </a:p>
          <a:p>
            <a:pPr marL="533400" indent="304800" algn="just">
              <a:lnSpc>
                <a:spcPts val="2000"/>
              </a:lnSpc>
              <a:spcAft>
                <a:spcPts val="0"/>
              </a:spcAft>
            </a:pPr>
            <a:r>
              <a:rPr lang="zh-CN" altLang="zh-CN" sz="2000" kern="100">
                <a:latin typeface="Times New Roman" panose="02020603050405020304" pitchFamily="18" charset="0"/>
              </a:rPr>
              <a:t>“货架</a:t>
            </a:r>
            <a:r>
              <a:rPr lang="en-US" altLang="zh-CN" sz="2000" kern="100">
                <a:latin typeface="Times New Roman" panose="02020603050405020304" pitchFamily="18" charset="0"/>
              </a:rPr>
              <a:t>ID</a:t>
            </a:r>
            <a:r>
              <a:rPr lang="zh-CN" altLang="zh-CN" sz="2000" kern="100">
                <a:latin typeface="Times New Roman" panose="02020603050405020304" pitchFamily="18" charset="0"/>
              </a:rPr>
              <a:t>”：货架的编号，</a:t>
            </a:r>
          </a:p>
          <a:p>
            <a:pPr marL="533400" indent="304800" algn="just">
              <a:lnSpc>
                <a:spcPts val="2000"/>
              </a:lnSpc>
              <a:spcAft>
                <a:spcPts val="0"/>
              </a:spcAft>
            </a:pPr>
            <a:r>
              <a:rPr lang="zh-CN" altLang="zh-CN" sz="2000" kern="100">
                <a:latin typeface="Times New Roman" panose="02020603050405020304" pitchFamily="18" charset="0"/>
              </a:rPr>
              <a:t>“货架位置”：货架在图像中的位置，</a:t>
            </a:r>
          </a:p>
          <a:p>
            <a:pPr marL="533400" indent="304800" algn="just">
              <a:lnSpc>
                <a:spcPts val="2000"/>
              </a:lnSpc>
              <a:spcAft>
                <a:spcPts val="0"/>
              </a:spcAft>
            </a:pPr>
            <a:r>
              <a:rPr lang="zh-CN" altLang="zh-CN" sz="2000" kern="100">
                <a:latin typeface="Times New Roman" panose="02020603050405020304" pitchFamily="18" charset="0"/>
              </a:rPr>
              <a:t>“缺货商品名”：商品名称，</a:t>
            </a:r>
          </a:p>
          <a:p>
            <a:pPr marL="533400" indent="304800" algn="just">
              <a:lnSpc>
                <a:spcPts val="2000"/>
              </a:lnSpc>
              <a:spcAft>
                <a:spcPts val="0"/>
              </a:spcAft>
            </a:pPr>
            <a:r>
              <a:rPr lang="zh-CN" altLang="zh-CN" sz="2000" kern="100">
                <a:latin typeface="Times New Roman" panose="02020603050405020304" pitchFamily="18" charset="0"/>
              </a:rPr>
              <a:t>“缺货商品</a:t>
            </a:r>
            <a:r>
              <a:rPr lang="en-US" altLang="zh-CN" sz="2000" kern="100">
                <a:latin typeface="Times New Roman" panose="02020603050405020304" pitchFamily="18" charset="0"/>
              </a:rPr>
              <a:t>SKU</a:t>
            </a:r>
            <a:r>
              <a:rPr lang="zh-CN" altLang="zh-CN" sz="2000" kern="100">
                <a:latin typeface="Times New Roman" panose="02020603050405020304" pitchFamily="18" charset="0"/>
              </a:rPr>
              <a:t>”： 商品</a:t>
            </a:r>
            <a:r>
              <a:rPr lang="en-US" altLang="zh-CN" sz="2000" kern="100">
                <a:latin typeface="Times New Roman" panose="02020603050405020304" pitchFamily="18" charset="0"/>
              </a:rPr>
              <a:t>SKU</a:t>
            </a:r>
            <a:r>
              <a:rPr lang="zh-CN" altLang="zh-CN" sz="2000" kern="100">
                <a:latin typeface="Times New Roman" panose="02020603050405020304" pitchFamily="18" charset="0"/>
              </a:rPr>
              <a:t>码，</a:t>
            </a:r>
          </a:p>
          <a:p>
            <a:pPr marL="533400" indent="304800" algn="just">
              <a:lnSpc>
                <a:spcPts val="2000"/>
              </a:lnSpc>
              <a:spcAft>
                <a:spcPts val="0"/>
              </a:spcAft>
            </a:pPr>
            <a:r>
              <a:rPr lang="zh-CN" altLang="zh-CN" sz="2000" kern="100">
                <a:latin typeface="Times New Roman" panose="02020603050405020304" pitchFamily="18" charset="0"/>
              </a:rPr>
              <a:t>“缺货程度”：濒临缺货</a:t>
            </a:r>
            <a:r>
              <a:rPr lang="en-US" altLang="zh-CN" sz="2000" kern="100">
                <a:latin typeface="Times New Roman" panose="02020603050405020304" pitchFamily="18" charset="0"/>
              </a:rPr>
              <a:t>/</a:t>
            </a:r>
            <a:r>
              <a:rPr lang="zh-CN" altLang="zh-CN" sz="2000" kern="100">
                <a:latin typeface="Times New Roman" panose="02020603050405020304" pitchFamily="18" charset="0"/>
              </a:rPr>
              <a:t>缺货，</a:t>
            </a:r>
          </a:p>
          <a:p>
            <a:pPr marL="533400" indent="304800" algn="just">
              <a:lnSpc>
                <a:spcPts val="2000"/>
              </a:lnSpc>
              <a:spcAft>
                <a:spcPts val="0"/>
              </a:spcAft>
            </a:pPr>
            <a:r>
              <a:rPr lang="zh-CN" altLang="zh-CN" sz="2000" kern="100">
                <a:latin typeface="Times New Roman" panose="02020603050405020304" pitchFamily="18" charset="0"/>
              </a:rPr>
              <a:t>“缺货棚格图</a:t>
            </a:r>
            <a:r>
              <a:rPr lang="en-US" altLang="zh-CN" sz="2000" kern="100">
                <a:latin typeface="Times New Roman" panose="02020603050405020304" pitchFamily="18" charset="0"/>
              </a:rPr>
              <a:t>ID</a:t>
            </a:r>
            <a:r>
              <a:rPr lang="zh-CN" altLang="zh-CN" sz="2000" kern="100">
                <a:latin typeface="Times New Roman" panose="02020603050405020304" pitchFamily="18" charset="0"/>
              </a:rPr>
              <a:t>”：棚格图编号，</a:t>
            </a:r>
          </a:p>
          <a:p>
            <a:pPr marL="533400" indent="304800" algn="just">
              <a:lnSpc>
                <a:spcPts val="2000"/>
              </a:lnSpc>
              <a:spcAft>
                <a:spcPts val="0"/>
              </a:spcAft>
            </a:pPr>
            <a:r>
              <a:rPr lang="zh-CN" altLang="zh-CN" sz="2000" kern="100">
                <a:latin typeface="Times New Roman" panose="02020603050405020304" pitchFamily="18" charset="0"/>
              </a:rPr>
              <a:t>“缺货图像位置”：缺货棚格在图像中位置</a:t>
            </a:r>
          </a:p>
          <a:p>
            <a:r>
              <a:rPr lang="en-US" altLang="zh-CN" sz="2000" kern="100">
                <a:latin typeface="Times New Roman" panose="02020603050405020304" pitchFamily="18" charset="0"/>
              </a:rPr>
              <a:t>}</a:t>
            </a:r>
            <a:endParaRPr lang="zh-CN" altLang="en-US" sz="2000">
              <a:latin typeface="Times New Roman" panose="02020603050405020304" pitchFamily="18" charset="0"/>
            </a:endParaRPr>
          </a:p>
        </p:txBody>
      </p:sp>
    </p:spTree>
    <p:extLst>
      <p:ext uri="{BB962C8B-B14F-4D97-AF65-F5344CB8AC3E}">
        <p14:creationId xmlns:p14="http://schemas.microsoft.com/office/powerpoint/2010/main" val="2602156300"/>
      </p:ext>
    </p:extLst>
  </p:cSld>
  <p:clrMapOvr>
    <a:masterClrMapping/>
  </p:clrMapOvr>
  <mc:AlternateContent xmlns:mc="http://schemas.openxmlformats.org/markup-compatibility/2006">
    <mc:Choice xmlns:p14="http://schemas.microsoft.com/office/powerpoint/2010/main" Requires="p14">
      <p:transition spd="slow" p14:dur="2000" advTm="385"/>
    </mc:Choice>
    <mc:Fallback>
      <p:transition spd="slow" advTm="385"/>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95465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数据增强方法</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灯片编号占位符 2">
            <a:extLst>
              <a:ext uri="{FF2B5EF4-FFF2-40B4-BE49-F238E27FC236}">
                <a16:creationId xmlns:a16="http://schemas.microsoft.com/office/drawing/2014/main" id="{4A934BC1-8947-4662-8700-F177EFF88C35}"/>
              </a:ext>
            </a:extLst>
          </p:cNvPr>
          <p:cNvSpPr>
            <a:spLocks noGrp="1"/>
          </p:cNvSpPr>
          <p:nvPr>
            <p:ph type="sldNum" sz="quarter" idx="12"/>
          </p:nvPr>
        </p:nvSpPr>
        <p:spPr/>
        <p:txBody>
          <a:bodyPr/>
          <a:lstStyle/>
          <a:p>
            <a:fld id="{9EADF04C-F54D-494E-A290-9C7FE9B83CEA}" type="slidenum">
              <a:rPr lang="zh-CN" altLang="en-US" smtClean="0"/>
              <a:t>26</a:t>
            </a:fld>
            <a:endParaRPr lang="zh-CN" altLang="en-US"/>
          </a:p>
        </p:txBody>
      </p:sp>
      <p:sp>
        <p:nvSpPr>
          <p:cNvPr id="4" name="矩形 3">
            <a:extLst>
              <a:ext uri="{FF2B5EF4-FFF2-40B4-BE49-F238E27FC236}">
                <a16:creationId xmlns:a16="http://schemas.microsoft.com/office/drawing/2014/main" id="{B072DBC4-1CAA-4452-8556-B806C1DD9691}"/>
              </a:ext>
            </a:extLst>
          </p:cNvPr>
          <p:cNvSpPr/>
          <p:nvPr/>
        </p:nvSpPr>
        <p:spPr>
          <a:xfrm>
            <a:off x="1347518" y="1705727"/>
            <a:ext cx="8881003" cy="4093428"/>
          </a:xfrm>
          <a:prstGeom prst="rect">
            <a:avLst/>
          </a:prstGeom>
        </p:spPr>
        <p:txBody>
          <a:bodyPr wrap="square">
            <a:spAutoFit/>
          </a:bodyPr>
          <a:lstStyle/>
          <a:p>
            <a:pPr lvl="0"/>
            <a:r>
              <a:rPr lang="zh-CN" altLang="en-US" sz="2000">
                <a:latin typeface="Times New Roman" panose="02020603050405020304" pitchFamily="18" charset="0"/>
              </a:rPr>
              <a:t>（</a:t>
            </a:r>
            <a:r>
              <a:rPr lang="en-US" altLang="zh-CN" sz="2000">
                <a:latin typeface="Times New Roman" panose="02020603050405020304" pitchFamily="18" charset="0"/>
              </a:rPr>
              <a:t>1</a:t>
            </a:r>
            <a:r>
              <a:rPr lang="zh-CN" altLang="en-US" sz="2000">
                <a:latin typeface="Times New Roman" panose="02020603050405020304" pitchFamily="18" charset="0"/>
              </a:rPr>
              <a:t>）</a:t>
            </a:r>
            <a:r>
              <a:rPr lang="zh-CN" altLang="zh-CN" sz="2000">
                <a:latin typeface="Times New Roman" panose="02020603050405020304" pitchFamily="18" charset="0"/>
              </a:rPr>
              <a:t>随机比例缩放。“</a:t>
            </a:r>
            <a:r>
              <a:rPr lang="en-US" altLang="zh-CN" sz="2000">
                <a:latin typeface="Times New Roman" panose="02020603050405020304" pitchFamily="18" charset="0"/>
              </a:rPr>
              <a:t>new_im = transforms.Resize((100, 200))(im)</a:t>
            </a:r>
            <a:r>
              <a:rPr lang="zh-CN" altLang="zh-CN" sz="2000">
                <a:latin typeface="Times New Roman" panose="02020603050405020304" pitchFamily="18" charset="0"/>
              </a:rPr>
              <a:t>”</a:t>
            </a:r>
            <a:endParaRPr lang="en-US" altLang="zh-CN" sz="2000">
              <a:latin typeface="Times New Roman" panose="02020603050405020304" pitchFamily="18" charset="0"/>
            </a:endParaRPr>
          </a:p>
          <a:p>
            <a:pPr lvl="0"/>
            <a:endParaRPr lang="zh-CN" altLang="zh-CN" sz="2000">
              <a:latin typeface="Times New Roman" panose="02020603050405020304" pitchFamily="18" charset="0"/>
            </a:endParaRPr>
          </a:p>
          <a:p>
            <a:pPr lvl="0"/>
            <a:r>
              <a:rPr lang="zh-CN" altLang="en-US" sz="2000">
                <a:latin typeface="Times New Roman" panose="02020603050405020304" pitchFamily="18" charset="0"/>
              </a:rPr>
              <a:t>（</a:t>
            </a:r>
            <a:r>
              <a:rPr lang="en-US" altLang="zh-CN" sz="2000">
                <a:latin typeface="Times New Roman" panose="02020603050405020304" pitchFamily="18" charset="0"/>
              </a:rPr>
              <a:t>2</a:t>
            </a:r>
            <a:r>
              <a:rPr lang="zh-CN" altLang="en-US" sz="2000">
                <a:latin typeface="Times New Roman" panose="02020603050405020304" pitchFamily="18" charset="0"/>
              </a:rPr>
              <a:t>）</a:t>
            </a:r>
            <a:r>
              <a:rPr lang="zh-CN" altLang="zh-CN" sz="2000">
                <a:latin typeface="Times New Roman" panose="02020603050405020304" pitchFamily="18" charset="0"/>
              </a:rPr>
              <a:t>随机位置剪裁。“</a:t>
            </a:r>
            <a:r>
              <a:rPr lang="en-US" altLang="zh-CN" sz="2000">
                <a:latin typeface="Times New Roman" panose="02020603050405020304" pitchFamily="18" charset="0"/>
              </a:rPr>
              <a:t>new_im = transforms.RandomCrop(100)(im)</a:t>
            </a:r>
            <a:r>
              <a:rPr lang="zh-CN" altLang="zh-CN" sz="2000">
                <a:latin typeface="Times New Roman" panose="02020603050405020304" pitchFamily="18" charset="0"/>
              </a:rPr>
              <a:t>”</a:t>
            </a:r>
            <a:endParaRPr lang="en-US" altLang="zh-CN" sz="2000">
              <a:latin typeface="Times New Roman" panose="02020603050405020304" pitchFamily="18" charset="0"/>
            </a:endParaRPr>
          </a:p>
          <a:p>
            <a:pPr lvl="0"/>
            <a:endParaRPr lang="zh-CN" altLang="zh-CN" sz="2000">
              <a:latin typeface="Times New Roman" panose="02020603050405020304" pitchFamily="18" charset="0"/>
            </a:endParaRPr>
          </a:p>
          <a:p>
            <a:pPr lvl="0"/>
            <a:r>
              <a:rPr lang="zh-CN" altLang="en-US" sz="2000">
                <a:latin typeface="Times New Roman" panose="02020603050405020304" pitchFamily="18" charset="0"/>
              </a:rPr>
              <a:t>（</a:t>
            </a:r>
            <a:r>
              <a:rPr lang="en-US" altLang="zh-CN" sz="2000">
                <a:latin typeface="Times New Roman" panose="02020603050405020304" pitchFamily="18" charset="0"/>
              </a:rPr>
              <a:t>3</a:t>
            </a:r>
            <a:r>
              <a:rPr lang="zh-CN" altLang="en-US" sz="2000">
                <a:latin typeface="Times New Roman" panose="02020603050405020304" pitchFamily="18" charset="0"/>
              </a:rPr>
              <a:t>）</a:t>
            </a:r>
            <a:r>
              <a:rPr lang="zh-CN" altLang="zh-CN" sz="2000">
                <a:latin typeface="Times New Roman" panose="02020603050405020304" pitchFamily="18" charset="0"/>
              </a:rPr>
              <a:t>随机水平</a:t>
            </a:r>
            <a:r>
              <a:rPr lang="en-US" altLang="zh-CN" sz="2000">
                <a:latin typeface="Times New Roman" panose="02020603050405020304" pitchFamily="18" charset="0"/>
              </a:rPr>
              <a:t>/</a:t>
            </a:r>
            <a:r>
              <a:rPr lang="zh-CN" altLang="zh-CN" sz="2000">
                <a:latin typeface="Times New Roman" panose="02020603050405020304" pitchFamily="18" charset="0"/>
              </a:rPr>
              <a:t>垂直翻转“</a:t>
            </a:r>
            <a:r>
              <a:rPr lang="en-US" altLang="zh-CN" sz="2000">
                <a:latin typeface="Times New Roman" panose="02020603050405020304" pitchFamily="18" charset="0"/>
              </a:rPr>
              <a:t>new_im = transforms.RandomHorizontalFlip(p=1)(im)</a:t>
            </a:r>
            <a:r>
              <a:rPr lang="zh-CN" altLang="zh-CN" sz="2000">
                <a:latin typeface="Times New Roman" panose="02020603050405020304" pitchFamily="18" charset="0"/>
              </a:rPr>
              <a:t>”</a:t>
            </a:r>
            <a:endParaRPr lang="en-US" altLang="zh-CN" sz="2000">
              <a:latin typeface="Times New Roman" panose="02020603050405020304" pitchFamily="18" charset="0"/>
            </a:endParaRPr>
          </a:p>
          <a:p>
            <a:pPr lvl="0"/>
            <a:endParaRPr lang="zh-CN" altLang="zh-CN" sz="2000">
              <a:latin typeface="Times New Roman" panose="02020603050405020304" pitchFamily="18" charset="0"/>
            </a:endParaRPr>
          </a:p>
          <a:p>
            <a:pPr lvl="0"/>
            <a:r>
              <a:rPr lang="zh-CN" altLang="en-US" sz="2000">
                <a:latin typeface="Times New Roman" panose="02020603050405020304" pitchFamily="18" charset="0"/>
              </a:rPr>
              <a:t>（</a:t>
            </a:r>
            <a:r>
              <a:rPr lang="en-US" altLang="zh-CN" sz="2000">
                <a:latin typeface="Times New Roman" panose="02020603050405020304" pitchFamily="18" charset="0"/>
              </a:rPr>
              <a:t>4</a:t>
            </a:r>
            <a:r>
              <a:rPr lang="zh-CN" altLang="en-US" sz="2000">
                <a:latin typeface="Times New Roman" panose="02020603050405020304" pitchFamily="18" charset="0"/>
              </a:rPr>
              <a:t>）</a:t>
            </a:r>
            <a:r>
              <a:rPr lang="zh-CN" altLang="zh-CN" sz="2000">
                <a:latin typeface="Times New Roman" panose="02020603050405020304" pitchFamily="18" charset="0"/>
              </a:rPr>
              <a:t>随机角度旋转。“</a:t>
            </a:r>
            <a:r>
              <a:rPr lang="en-US" altLang="zh-CN" sz="2000">
                <a:latin typeface="Times New Roman" panose="02020603050405020304" pitchFamily="18" charset="0"/>
              </a:rPr>
              <a:t>new_im = transforms.RandomRotation(45)(im)</a:t>
            </a:r>
            <a:r>
              <a:rPr lang="zh-CN" altLang="zh-CN" sz="2000">
                <a:latin typeface="Times New Roman" panose="02020603050405020304" pitchFamily="18" charset="0"/>
              </a:rPr>
              <a:t>”</a:t>
            </a:r>
            <a:endParaRPr lang="en-US" altLang="zh-CN" sz="2000">
              <a:latin typeface="Times New Roman" panose="02020603050405020304" pitchFamily="18" charset="0"/>
            </a:endParaRPr>
          </a:p>
          <a:p>
            <a:pPr lvl="0"/>
            <a:endParaRPr lang="zh-CN" altLang="zh-CN" sz="2000">
              <a:latin typeface="Times New Roman" panose="02020603050405020304" pitchFamily="18" charset="0"/>
            </a:endParaRPr>
          </a:p>
          <a:p>
            <a:pPr lvl="0"/>
            <a:r>
              <a:rPr lang="zh-CN" altLang="en-US" sz="2000">
                <a:latin typeface="Times New Roman" panose="02020603050405020304" pitchFamily="18" charset="0"/>
              </a:rPr>
              <a:t>（</a:t>
            </a:r>
            <a:r>
              <a:rPr lang="en-US" altLang="zh-CN" sz="2000">
                <a:latin typeface="Times New Roman" panose="02020603050405020304" pitchFamily="18" charset="0"/>
              </a:rPr>
              <a:t>5</a:t>
            </a:r>
            <a:r>
              <a:rPr lang="zh-CN" altLang="en-US" sz="2000">
                <a:latin typeface="Times New Roman" panose="02020603050405020304" pitchFamily="18" charset="0"/>
              </a:rPr>
              <a:t>）</a:t>
            </a:r>
            <a:r>
              <a:rPr lang="zh-CN" altLang="zh-CN" sz="2000">
                <a:latin typeface="Times New Roman" panose="02020603050405020304" pitchFamily="18" charset="0"/>
              </a:rPr>
              <a:t>色度、亮度、饱和度、对比度等变化。</a:t>
            </a:r>
          </a:p>
          <a:p>
            <a:r>
              <a:rPr lang="zh-CN" altLang="zh-CN" sz="2000">
                <a:latin typeface="Times New Roman" panose="02020603050405020304" pitchFamily="18" charset="0"/>
              </a:rPr>
              <a:t>“</a:t>
            </a:r>
            <a:r>
              <a:rPr lang="en-US" altLang="zh-CN" sz="2000">
                <a:latin typeface="Times New Roman" panose="02020603050405020304" pitchFamily="18" charset="0"/>
              </a:rPr>
              <a:t>new_im = transforms.ColorJitter(brightness=1)(im)</a:t>
            </a:r>
            <a:r>
              <a:rPr lang="zh-CN" altLang="zh-CN" sz="2000">
                <a:latin typeface="Times New Roman" panose="02020603050405020304" pitchFamily="18" charset="0"/>
              </a:rPr>
              <a:t>”</a:t>
            </a:r>
          </a:p>
          <a:p>
            <a:r>
              <a:rPr lang="en-US" altLang="zh-CN" sz="2000">
                <a:latin typeface="Times New Roman" panose="02020603050405020304" pitchFamily="18" charset="0"/>
              </a:rPr>
              <a:t> “new_im = transforms.ColorJitter(contrast=1)(im)”</a:t>
            </a:r>
            <a:endParaRPr lang="zh-CN" altLang="zh-CN" sz="2000">
              <a:latin typeface="Times New Roman" panose="02020603050405020304" pitchFamily="18" charset="0"/>
            </a:endParaRPr>
          </a:p>
          <a:p>
            <a:r>
              <a:rPr lang="en-US" altLang="zh-CN" sz="2000">
                <a:latin typeface="Times New Roman" panose="02020603050405020304" pitchFamily="18" charset="0"/>
              </a:rPr>
              <a:t>“new_im = transforms.ColorJitter(saturation=0.5)(im)”</a:t>
            </a:r>
            <a:endParaRPr lang="zh-CN" altLang="zh-CN" sz="2000">
              <a:latin typeface="Times New Roman" panose="02020603050405020304" pitchFamily="18" charset="0"/>
            </a:endParaRPr>
          </a:p>
          <a:p>
            <a:r>
              <a:rPr lang="en-US" altLang="zh-CN" sz="2000">
                <a:latin typeface="Times New Roman" panose="02020603050405020304" pitchFamily="18" charset="0"/>
              </a:rPr>
              <a:t>“new_im = transforms.ColorJitter(hue=0.5)(im)”</a:t>
            </a:r>
            <a:endParaRPr lang="zh-CN" altLang="zh-CN" sz="2000">
              <a:latin typeface="Times New Roman" panose="02020603050405020304" pitchFamily="18" charset="0"/>
            </a:endParaRPr>
          </a:p>
        </p:txBody>
      </p:sp>
    </p:spTree>
    <p:extLst>
      <p:ext uri="{BB962C8B-B14F-4D97-AF65-F5344CB8AC3E}">
        <p14:creationId xmlns:p14="http://schemas.microsoft.com/office/powerpoint/2010/main" val="1088277506"/>
      </p:ext>
    </p:extLst>
  </p:cSld>
  <p:clrMapOvr>
    <a:masterClrMapping/>
  </p:clrMapOvr>
  <mc:AlternateContent xmlns:mc="http://schemas.openxmlformats.org/markup-compatibility/2006">
    <mc:Choice xmlns:p14="http://schemas.microsoft.com/office/powerpoint/2010/main" Requires="p14">
      <p:transition spd="slow" p14:dur="2000" advTm="1032"/>
    </mc:Choice>
    <mc:Fallback>
      <p:transition spd="slow" advTm="103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研究意义</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468A84A0-F2AE-4FB9-BA45-6904C1BB90B0}"/>
              </a:ext>
            </a:extLst>
          </p:cNvPr>
          <p:cNvSpPr txBox="1"/>
          <p:nvPr/>
        </p:nvSpPr>
        <p:spPr>
          <a:xfrm>
            <a:off x="820304" y="1470116"/>
            <a:ext cx="9907947" cy="523220"/>
          </a:xfrm>
          <a:prstGeom prst="rect">
            <a:avLst/>
          </a:prstGeom>
          <a:noFill/>
        </p:spPr>
        <p:txBody>
          <a:bodyPr wrap="square" rtlCol="0">
            <a:spAutoFit/>
          </a:bodyPr>
          <a:lstStyle/>
          <a:p>
            <a:r>
              <a:rPr lang="zh-CN" altLang="en-US" sz="2800">
                <a:latin typeface="+mn-ea"/>
              </a:rPr>
              <a:t>电子价签的自动视觉检测能够</a:t>
            </a:r>
            <a:r>
              <a:rPr lang="zh-CN" altLang="en-US" sz="2800" b="1">
                <a:solidFill>
                  <a:schemeClr val="accent1"/>
                </a:solidFill>
                <a:latin typeface="+mn-ea"/>
              </a:rPr>
              <a:t>定位商品</a:t>
            </a:r>
            <a:r>
              <a:rPr lang="zh-CN" altLang="en-US" sz="2800">
                <a:latin typeface="+mn-ea"/>
              </a:rPr>
              <a:t>，实现货架的</a:t>
            </a:r>
            <a:r>
              <a:rPr lang="zh-CN" altLang="en-US" sz="2800" b="1">
                <a:solidFill>
                  <a:schemeClr val="accent1"/>
                </a:solidFill>
                <a:latin typeface="+mn-ea"/>
              </a:rPr>
              <a:t>自动陈列</a:t>
            </a:r>
          </a:p>
        </p:txBody>
      </p:sp>
      <p:grpSp>
        <p:nvGrpSpPr>
          <p:cNvPr id="7" name="组合 6">
            <a:extLst>
              <a:ext uri="{FF2B5EF4-FFF2-40B4-BE49-F238E27FC236}">
                <a16:creationId xmlns:a16="http://schemas.microsoft.com/office/drawing/2014/main" id="{59901DD9-8C1F-4563-9E36-5E2BEC1563CC}"/>
              </a:ext>
            </a:extLst>
          </p:cNvPr>
          <p:cNvGrpSpPr/>
          <p:nvPr/>
        </p:nvGrpSpPr>
        <p:grpSpPr>
          <a:xfrm>
            <a:off x="4393092" y="2424223"/>
            <a:ext cx="6978604" cy="3915601"/>
            <a:chOff x="289706" y="1484865"/>
            <a:chExt cx="8203412" cy="4610763"/>
          </a:xfrm>
        </p:grpSpPr>
        <p:pic>
          <p:nvPicPr>
            <p:cNvPr id="8" name="图片 7">
              <a:extLst>
                <a:ext uri="{FF2B5EF4-FFF2-40B4-BE49-F238E27FC236}">
                  <a16:creationId xmlns:a16="http://schemas.microsoft.com/office/drawing/2014/main" id="{7137F4B3-9E93-4E4D-BA96-AC97EAE58F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706" y="1484865"/>
              <a:ext cx="8203412" cy="4610763"/>
            </a:xfrm>
            <a:prstGeom prst="rect">
              <a:avLst/>
            </a:prstGeom>
          </p:spPr>
        </p:pic>
        <p:sp>
          <p:nvSpPr>
            <p:cNvPr id="9" name="矩形 8">
              <a:extLst>
                <a:ext uri="{FF2B5EF4-FFF2-40B4-BE49-F238E27FC236}">
                  <a16:creationId xmlns:a16="http://schemas.microsoft.com/office/drawing/2014/main" id="{DE22F184-069D-465E-BECF-C23F7A30B89A}"/>
                </a:ext>
              </a:extLst>
            </p:cNvPr>
            <p:cNvSpPr/>
            <p:nvPr/>
          </p:nvSpPr>
          <p:spPr>
            <a:xfrm>
              <a:off x="289706" y="2492935"/>
              <a:ext cx="8203412" cy="3456240"/>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图片 4">
            <a:extLst>
              <a:ext uri="{FF2B5EF4-FFF2-40B4-BE49-F238E27FC236}">
                <a16:creationId xmlns:a16="http://schemas.microsoft.com/office/drawing/2014/main" id="{8D9FC646-A1FA-46F3-8ADF-793968972237}"/>
              </a:ext>
            </a:extLst>
          </p:cNvPr>
          <p:cNvPicPr>
            <a:picLocks noChangeAspect="1"/>
          </p:cNvPicPr>
          <p:nvPr/>
        </p:nvPicPr>
        <p:blipFill rotWithShape="1">
          <a:blip r:embed="rId5"/>
          <a:srcRect l="31518" t="4757" r="35782" b="8554"/>
          <a:stretch/>
        </p:blipFill>
        <p:spPr>
          <a:xfrm>
            <a:off x="820304" y="3499298"/>
            <a:ext cx="2326662" cy="1339075"/>
          </a:xfrm>
          <a:prstGeom prst="rect">
            <a:avLst/>
          </a:prstGeom>
        </p:spPr>
      </p:pic>
      <p:cxnSp>
        <p:nvCxnSpPr>
          <p:cNvPr id="14" name="直接箭头连接符 13">
            <a:extLst>
              <a:ext uri="{FF2B5EF4-FFF2-40B4-BE49-F238E27FC236}">
                <a16:creationId xmlns:a16="http://schemas.microsoft.com/office/drawing/2014/main" id="{390D3452-82C8-4395-9018-51BEF374D1EC}"/>
              </a:ext>
            </a:extLst>
          </p:cNvPr>
          <p:cNvCxnSpPr>
            <a:cxnSpLocks/>
          </p:cNvCxnSpPr>
          <p:nvPr/>
        </p:nvCxnSpPr>
        <p:spPr>
          <a:xfrm>
            <a:off x="3362189" y="4180341"/>
            <a:ext cx="816407" cy="0"/>
          </a:xfrm>
          <a:prstGeom prst="straightConnector1">
            <a:avLst/>
          </a:prstGeom>
          <a:ln w="76200">
            <a:solidFill>
              <a:schemeClr val="accent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53826937-5FEF-4DA3-BE1D-E94E2C3B3361}"/>
              </a:ext>
            </a:extLst>
          </p:cNvPr>
          <p:cNvSpPr/>
          <p:nvPr/>
        </p:nvSpPr>
        <p:spPr>
          <a:xfrm>
            <a:off x="795851" y="3510803"/>
            <a:ext cx="2326662" cy="1339075"/>
          </a:xfrm>
          <a:prstGeom prst="rect">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灯片编号占位符 3">
            <a:extLst>
              <a:ext uri="{FF2B5EF4-FFF2-40B4-BE49-F238E27FC236}">
                <a16:creationId xmlns:a16="http://schemas.microsoft.com/office/drawing/2014/main" id="{48C71CCE-1D32-4459-80A6-D4B8D4AE9CD2}"/>
              </a:ext>
            </a:extLst>
          </p:cNvPr>
          <p:cNvSpPr>
            <a:spLocks noGrp="1"/>
          </p:cNvSpPr>
          <p:nvPr>
            <p:ph type="sldNum" sz="quarter" idx="12"/>
          </p:nvPr>
        </p:nvSpPr>
        <p:spPr/>
        <p:txBody>
          <a:bodyPr/>
          <a:lstStyle/>
          <a:p>
            <a:fld id="{9EADF04C-F54D-494E-A290-9C7FE9B83CEA}" type="slidenum">
              <a:rPr lang="zh-CN" altLang="en-US" smtClean="0"/>
              <a:t>3</a:t>
            </a:fld>
            <a:endParaRPr lang="zh-CN" altLang="en-US"/>
          </a:p>
        </p:txBody>
      </p:sp>
    </p:spTree>
    <p:extLst>
      <p:ext uri="{BB962C8B-B14F-4D97-AF65-F5344CB8AC3E}">
        <p14:creationId xmlns:p14="http://schemas.microsoft.com/office/powerpoint/2010/main" val="3604815696"/>
      </p:ext>
    </p:extLst>
  </p:cSld>
  <p:clrMapOvr>
    <a:masterClrMapping/>
  </p:clrMapOvr>
  <mc:AlternateContent xmlns:mc="http://schemas.openxmlformats.org/markup-compatibility/2006">
    <mc:Choice xmlns:p14="http://schemas.microsoft.com/office/powerpoint/2010/main" Requires="p14">
      <p:transition spd="slow" p14:dur="2000" advTm="24053"/>
    </mc:Choice>
    <mc:Fallback>
      <p:transition spd="slow" advTm="2405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研究难点</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E9CA6E3B-2952-4A5B-8AF5-AB2A605F9D8B}"/>
              </a:ext>
            </a:extLst>
          </p:cNvPr>
          <p:cNvSpPr txBox="1"/>
          <p:nvPr/>
        </p:nvSpPr>
        <p:spPr>
          <a:xfrm>
            <a:off x="1245803" y="1011341"/>
            <a:ext cx="9199980" cy="5262979"/>
          </a:xfrm>
          <a:prstGeom prst="rect">
            <a:avLst/>
          </a:prstGeom>
          <a:noFill/>
        </p:spPr>
        <p:txBody>
          <a:bodyPr wrap="square" rtlCol="0">
            <a:spAutoFit/>
          </a:bodyPr>
          <a:lstStyle/>
          <a:p>
            <a:pPr marL="457200" indent="-457200">
              <a:lnSpc>
                <a:spcPct val="200000"/>
              </a:lnSpc>
              <a:buFont typeface="+mj-lt"/>
              <a:buAutoNum type="arabicPeriod"/>
            </a:pPr>
            <a:r>
              <a:rPr lang="zh-CN" altLang="en-US" sz="2800" b="1">
                <a:latin typeface="+mn-ea"/>
              </a:rPr>
              <a:t>数据集的制作</a:t>
            </a:r>
            <a:endParaRPr lang="en-US" altLang="zh-CN" sz="2800" b="1">
              <a:latin typeface="+mn-ea"/>
            </a:endParaRPr>
          </a:p>
          <a:p>
            <a:r>
              <a:rPr lang="zh-CN" altLang="zh-CN" sz="2400">
                <a:latin typeface="+mn-ea"/>
              </a:rPr>
              <a:t>拟使用</a:t>
            </a:r>
            <a:r>
              <a:rPr lang="zh-CN" altLang="en-US" sz="2400">
                <a:latin typeface="+mn-ea"/>
              </a:rPr>
              <a:t>基于</a:t>
            </a:r>
            <a:r>
              <a:rPr lang="zh-CN" altLang="zh-CN" sz="2400">
                <a:latin typeface="+mn-ea"/>
              </a:rPr>
              <a:t>深度学习的目标检测方法进行电子价签的检测，需要包含大量电子价签图片的数据集进行模型训练。</a:t>
            </a:r>
            <a:endParaRPr lang="en-US" altLang="zh-CN" sz="2000" b="1">
              <a:latin typeface="Times New Roman" panose="02020603050405020304" pitchFamily="18" charset="0"/>
              <a:ea typeface="宋体" panose="02010600030101010101" pitchFamily="2" charset="-122"/>
            </a:endParaRPr>
          </a:p>
          <a:p>
            <a:pPr marL="457200" indent="-457200">
              <a:lnSpc>
                <a:spcPct val="200000"/>
              </a:lnSpc>
              <a:buFont typeface="+mj-lt"/>
              <a:buAutoNum type="arabicPeriod" startAt="2"/>
            </a:pPr>
            <a:r>
              <a:rPr lang="zh-CN" altLang="en-US" sz="2800" b="1">
                <a:latin typeface="+mn-ea"/>
              </a:rPr>
              <a:t>检测任务复杂</a:t>
            </a:r>
            <a:endParaRPr lang="en-US" altLang="zh-CN" sz="2800" b="1">
              <a:latin typeface="+mn-ea"/>
            </a:endParaRPr>
          </a:p>
          <a:p>
            <a:r>
              <a:rPr lang="zh-CN" altLang="zh-CN" sz="2400">
                <a:latin typeface="+mn-ea"/>
              </a:rPr>
              <a:t>检测对象尺度小、分布密集且数量众多。图片的背景环境复杂、多变，检测模型容易受到光照、人流等因素的干扰</a:t>
            </a:r>
            <a:endParaRPr lang="en-US" altLang="zh-CN" sz="2400">
              <a:latin typeface="+mn-ea"/>
            </a:endParaRPr>
          </a:p>
          <a:p>
            <a:r>
              <a:rPr lang="zh-CN" altLang="zh-CN" sz="2400">
                <a:latin typeface="+mn-ea"/>
              </a:rPr>
              <a:t>这种</a:t>
            </a:r>
            <a:r>
              <a:rPr lang="zh-CN" altLang="zh-CN" sz="2400" b="1">
                <a:solidFill>
                  <a:schemeClr val="accent1"/>
                </a:solidFill>
                <a:latin typeface="+mn-ea"/>
              </a:rPr>
              <a:t>小尺度、高密度</a:t>
            </a:r>
            <a:r>
              <a:rPr lang="zh-CN" altLang="zh-CN" sz="2400">
                <a:latin typeface="+mn-ea"/>
              </a:rPr>
              <a:t>的目标检测任务是一个挑战</a:t>
            </a:r>
            <a:endParaRPr lang="en-US" altLang="zh-CN" sz="2000" b="1">
              <a:latin typeface="Times New Roman" panose="02020603050405020304" pitchFamily="18" charset="0"/>
              <a:ea typeface="宋体" panose="02010600030101010101" pitchFamily="2" charset="-122"/>
            </a:endParaRPr>
          </a:p>
          <a:p>
            <a:pPr marL="457200" indent="-457200">
              <a:lnSpc>
                <a:spcPct val="200000"/>
              </a:lnSpc>
              <a:buFont typeface="+mj-lt"/>
              <a:buAutoNum type="arabicPeriod" startAt="3"/>
            </a:pPr>
            <a:r>
              <a:rPr lang="zh-CN" altLang="en-US" sz="2800" b="1">
                <a:latin typeface="+mn-ea"/>
              </a:rPr>
              <a:t>检测方法不匹配</a:t>
            </a:r>
            <a:endParaRPr lang="en-US" altLang="zh-CN" sz="2800" b="1">
              <a:latin typeface="+mn-ea"/>
            </a:endParaRPr>
          </a:p>
          <a:p>
            <a:r>
              <a:rPr lang="zh-CN" altLang="zh-CN" sz="2400">
                <a:latin typeface="+mn-ea"/>
              </a:rPr>
              <a:t>目前已有的深度学习目标检测方法并不能有效检测出该类数据集的小尺度、高密度目标</a:t>
            </a:r>
            <a:endParaRPr lang="zh-CN" altLang="en-US" sz="2400" b="1">
              <a:latin typeface="+mn-ea"/>
            </a:endParaRPr>
          </a:p>
        </p:txBody>
      </p:sp>
      <p:sp>
        <p:nvSpPr>
          <p:cNvPr id="4" name="灯片编号占位符 3">
            <a:extLst>
              <a:ext uri="{FF2B5EF4-FFF2-40B4-BE49-F238E27FC236}">
                <a16:creationId xmlns:a16="http://schemas.microsoft.com/office/drawing/2014/main" id="{2E044AA9-282D-4404-B6ED-4698DACB5917}"/>
              </a:ext>
            </a:extLst>
          </p:cNvPr>
          <p:cNvSpPr>
            <a:spLocks noGrp="1"/>
          </p:cNvSpPr>
          <p:nvPr>
            <p:ph type="sldNum" sz="quarter" idx="12"/>
          </p:nvPr>
        </p:nvSpPr>
        <p:spPr/>
        <p:txBody>
          <a:bodyPr/>
          <a:lstStyle/>
          <a:p>
            <a:fld id="{9EADF04C-F54D-494E-A290-9C7FE9B83CEA}" type="slidenum">
              <a:rPr lang="zh-CN" altLang="en-US" smtClean="0"/>
              <a:t>4</a:t>
            </a:fld>
            <a:endParaRPr lang="zh-CN" altLang="en-US"/>
          </a:p>
        </p:txBody>
      </p:sp>
    </p:spTree>
    <p:extLst>
      <p:ext uri="{BB962C8B-B14F-4D97-AF65-F5344CB8AC3E}">
        <p14:creationId xmlns:p14="http://schemas.microsoft.com/office/powerpoint/2010/main" val="239617722"/>
      </p:ext>
    </p:extLst>
  </p:cSld>
  <p:clrMapOvr>
    <a:masterClrMapping/>
  </p:clrMapOvr>
  <mc:AlternateContent xmlns:mc="http://schemas.openxmlformats.org/markup-compatibility/2006">
    <mc:Choice xmlns:p14="http://schemas.microsoft.com/office/powerpoint/2010/main" Requires="p14">
      <p:transition spd="slow" p14:dur="2000" advTm="35784"/>
    </mc:Choice>
    <mc:Fallback>
      <p:transition spd="slow" advTm="35784"/>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研究现状</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99FBC548-C83B-46D2-92A9-035283D82FC2}"/>
              </a:ext>
            </a:extLst>
          </p:cNvPr>
          <p:cNvSpPr txBox="1"/>
          <p:nvPr/>
        </p:nvSpPr>
        <p:spPr>
          <a:xfrm>
            <a:off x="441872" y="1791588"/>
            <a:ext cx="4657061" cy="3046988"/>
          </a:xfrm>
          <a:prstGeom prst="rect">
            <a:avLst/>
          </a:prstGeom>
          <a:noFill/>
        </p:spPr>
        <p:txBody>
          <a:bodyPr wrap="square" rtlCol="0">
            <a:spAutoFit/>
          </a:bodyPr>
          <a:lstStyle/>
          <a:p>
            <a:pPr marL="342900" indent="-342900">
              <a:buFont typeface="+mj-lt"/>
              <a:buAutoNum type="arabicPeriod"/>
            </a:pPr>
            <a:r>
              <a:rPr lang="zh-CN" altLang="en-US" sz="2400" b="1">
                <a:latin typeface="+mn-ea"/>
              </a:rPr>
              <a:t>传统目标检测方法</a:t>
            </a:r>
            <a:endParaRPr lang="en-US" altLang="zh-CN" sz="2400" b="1">
              <a:latin typeface="+mn-ea"/>
            </a:endParaRPr>
          </a:p>
          <a:p>
            <a:r>
              <a:rPr lang="en-US" altLang="zh-CN" sz="2400" b="1">
                <a:latin typeface="+mn-ea"/>
              </a:rPr>
              <a:t>(</a:t>
            </a:r>
            <a:r>
              <a:rPr lang="zh-CN" altLang="en-US" sz="2400" b="1">
                <a:latin typeface="+mn-ea"/>
              </a:rPr>
              <a:t>区域选择、特征提取、分类器</a:t>
            </a:r>
            <a:r>
              <a:rPr lang="en-US" altLang="zh-CN" sz="2400" b="1">
                <a:latin typeface="+mn-ea"/>
              </a:rPr>
              <a:t>)</a:t>
            </a:r>
          </a:p>
          <a:p>
            <a:endParaRPr lang="en-US" altLang="zh-CN" sz="2400" b="1">
              <a:latin typeface="宋体" panose="02010600030101010101" pitchFamily="2" charset="-122"/>
              <a:ea typeface="宋体" panose="02010600030101010101" pitchFamily="2" charset="-122"/>
            </a:endParaRPr>
          </a:p>
          <a:p>
            <a:endParaRPr lang="en-US" altLang="zh-CN" sz="2400" b="1">
              <a:latin typeface="宋体" panose="02010600030101010101" pitchFamily="2" charset="-122"/>
              <a:ea typeface="宋体" panose="02010600030101010101" pitchFamily="2" charset="-122"/>
            </a:endParaRPr>
          </a:p>
          <a:p>
            <a:endParaRPr lang="en-US" altLang="zh-CN" sz="2400" b="1">
              <a:latin typeface="宋体" panose="02010600030101010101" pitchFamily="2" charset="-122"/>
              <a:ea typeface="宋体" panose="02010600030101010101" pitchFamily="2" charset="-122"/>
            </a:endParaRPr>
          </a:p>
          <a:p>
            <a:pPr marL="342900" indent="-342900">
              <a:buFont typeface="+mj-lt"/>
              <a:buAutoNum type="arabicPeriod"/>
            </a:pPr>
            <a:endParaRPr lang="en-US" altLang="zh-CN" sz="2400" b="1">
              <a:latin typeface="宋体" panose="02010600030101010101" pitchFamily="2" charset="-122"/>
              <a:ea typeface="宋体" panose="02010600030101010101" pitchFamily="2" charset="-122"/>
            </a:endParaRPr>
          </a:p>
          <a:p>
            <a:endParaRPr lang="en-US" altLang="zh-CN" sz="2400" b="1">
              <a:latin typeface="宋体" panose="02010600030101010101" pitchFamily="2" charset="-122"/>
              <a:ea typeface="宋体" panose="02010600030101010101" pitchFamily="2" charset="-122"/>
            </a:endParaRPr>
          </a:p>
          <a:p>
            <a:pPr marL="457200" indent="-457200">
              <a:buFont typeface="+mj-lt"/>
              <a:buAutoNum type="arabicPeriod" startAt="2"/>
            </a:pPr>
            <a:r>
              <a:rPr lang="zh-CN" altLang="en-US" sz="2400" b="1">
                <a:latin typeface="+mn-ea"/>
              </a:rPr>
              <a:t>基于深度学习的目标检测方法</a:t>
            </a:r>
          </a:p>
        </p:txBody>
      </p:sp>
      <p:cxnSp>
        <p:nvCxnSpPr>
          <p:cNvPr id="6" name="直接箭头连接符 5">
            <a:extLst>
              <a:ext uri="{FF2B5EF4-FFF2-40B4-BE49-F238E27FC236}">
                <a16:creationId xmlns:a16="http://schemas.microsoft.com/office/drawing/2014/main" id="{83D87925-47D8-4C91-9809-D0D5FA6C28D3}"/>
              </a:ext>
            </a:extLst>
          </p:cNvPr>
          <p:cNvCxnSpPr>
            <a:cxnSpLocks/>
          </p:cNvCxnSpPr>
          <p:nvPr/>
        </p:nvCxnSpPr>
        <p:spPr>
          <a:xfrm flipV="1">
            <a:off x="5098933" y="3795379"/>
            <a:ext cx="1287746" cy="719954"/>
          </a:xfrm>
          <a:prstGeom prst="straightConnector1">
            <a:avLst/>
          </a:prstGeom>
          <a:ln w="762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8" name="直接箭头连接符 7">
            <a:extLst>
              <a:ext uri="{FF2B5EF4-FFF2-40B4-BE49-F238E27FC236}">
                <a16:creationId xmlns:a16="http://schemas.microsoft.com/office/drawing/2014/main" id="{86C66E1D-5222-4A0B-812C-A5E50A7892B4}"/>
              </a:ext>
            </a:extLst>
          </p:cNvPr>
          <p:cNvCxnSpPr>
            <a:cxnSpLocks/>
          </p:cNvCxnSpPr>
          <p:nvPr/>
        </p:nvCxnSpPr>
        <p:spPr>
          <a:xfrm>
            <a:off x="5098933" y="4686226"/>
            <a:ext cx="1287746" cy="682549"/>
          </a:xfrm>
          <a:prstGeom prst="straightConnector1">
            <a:avLst/>
          </a:prstGeom>
          <a:ln w="762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C003A1A4-88B6-47A6-B8E2-8BDCBAF372A0}"/>
              </a:ext>
            </a:extLst>
          </p:cNvPr>
          <p:cNvSpPr txBox="1"/>
          <p:nvPr/>
        </p:nvSpPr>
        <p:spPr>
          <a:xfrm>
            <a:off x="6358326" y="3379070"/>
            <a:ext cx="5439175" cy="1077218"/>
          </a:xfrm>
          <a:prstGeom prst="rect">
            <a:avLst/>
          </a:prstGeom>
          <a:noFill/>
        </p:spPr>
        <p:txBody>
          <a:bodyPr wrap="square" rtlCol="0">
            <a:spAutoFit/>
          </a:bodyPr>
          <a:lstStyle/>
          <a:p>
            <a:r>
              <a:rPr lang="zh-CN" altLang="zh-CN" sz="2400" b="1" dirty="0">
                <a:latin typeface="+mn-ea"/>
              </a:rPr>
              <a:t>基于区域</a:t>
            </a:r>
            <a:r>
              <a:rPr lang="zh-CN" altLang="zh-CN" sz="2400" b="1">
                <a:latin typeface="+mn-ea"/>
              </a:rPr>
              <a:t>生成的深度</a:t>
            </a:r>
            <a:r>
              <a:rPr lang="zh-CN" altLang="zh-CN" sz="2400" b="1" dirty="0">
                <a:latin typeface="+mn-ea"/>
              </a:rPr>
              <a:t>学习目标</a:t>
            </a:r>
            <a:r>
              <a:rPr lang="zh-CN" altLang="zh-CN" sz="2400" b="1">
                <a:latin typeface="+mn-ea"/>
              </a:rPr>
              <a:t>检测算法</a:t>
            </a:r>
            <a:endParaRPr lang="en-US" altLang="zh-CN" sz="2400" b="1">
              <a:latin typeface="+mn-ea"/>
            </a:endParaRPr>
          </a:p>
          <a:p>
            <a:r>
              <a:rPr lang="zh-CN" altLang="en-US" sz="2000" b="1">
                <a:solidFill>
                  <a:schemeClr val="accent1"/>
                </a:solidFill>
                <a:latin typeface="+mn-ea"/>
              </a:rPr>
              <a:t>两阶方法</a:t>
            </a:r>
            <a:r>
              <a:rPr lang="zh-CN" altLang="en-US" sz="2000">
                <a:latin typeface="+mn-ea"/>
              </a:rPr>
              <a:t>，整体网络架构并不是端到端的</a:t>
            </a:r>
            <a:endParaRPr lang="en-US" altLang="zh-CN" sz="2000">
              <a:latin typeface="+mn-ea"/>
            </a:endParaRPr>
          </a:p>
          <a:p>
            <a:r>
              <a:rPr lang="zh-CN" altLang="en-US" sz="2000">
                <a:latin typeface="+mn-ea"/>
              </a:rPr>
              <a:t>检测准确性高，但检测速度较慢</a:t>
            </a:r>
            <a:endParaRPr lang="en-US" altLang="zh-CN" sz="2000" dirty="0">
              <a:latin typeface="+mn-ea"/>
            </a:endParaRPr>
          </a:p>
        </p:txBody>
      </p:sp>
      <p:sp>
        <p:nvSpPr>
          <p:cNvPr id="14" name="文本框 13">
            <a:extLst>
              <a:ext uri="{FF2B5EF4-FFF2-40B4-BE49-F238E27FC236}">
                <a16:creationId xmlns:a16="http://schemas.microsoft.com/office/drawing/2014/main" id="{2AFC7F6D-4C2D-4034-B269-51ADBE981099}"/>
              </a:ext>
            </a:extLst>
          </p:cNvPr>
          <p:cNvSpPr txBox="1"/>
          <p:nvPr/>
        </p:nvSpPr>
        <p:spPr>
          <a:xfrm>
            <a:off x="6416221" y="5075613"/>
            <a:ext cx="5439175" cy="1077218"/>
          </a:xfrm>
          <a:prstGeom prst="rect">
            <a:avLst/>
          </a:prstGeom>
          <a:noFill/>
        </p:spPr>
        <p:txBody>
          <a:bodyPr wrap="square" rtlCol="0">
            <a:spAutoFit/>
          </a:bodyPr>
          <a:lstStyle/>
          <a:p>
            <a:r>
              <a:rPr lang="zh-CN" altLang="zh-CN" sz="2400" b="1" dirty="0">
                <a:latin typeface="+mn-ea"/>
              </a:rPr>
              <a:t>基于</a:t>
            </a:r>
            <a:r>
              <a:rPr lang="zh-CN" altLang="en-US" sz="2400" b="1" dirty="0">
                <a:latin typeface="+mn-ea"/>
              </a:rPr>
              <a:t>回归方法</a:t>
            </a:r>
            <a:r>
              <a:rPr lang="zh-CN" altLang="zh-CN" sz="2400" b="1" dirty="0">
                <a:latin typeface="+mn-ea"/>
              </a:rPr>
              <a:t>的深度学习目标</a:t>
            </a:r>
            <a:r>
              <a:rPr lang="zh-CN" altLang="zh-CN" sz="2400" b="1">
                <a:latin typeface="+mn-ea"/>
              </a:rPr>
              <a:t>检测算法</a:t>
            </a:r>
            <a:r>
              <a:rPr lang="zh-CN" altLang="en-US" sz="2000" b="1">
                <a:solidFill>
                  <a:schemeClr val="accent1"/>
                </a:solidFill>
                <a:latin typeface="+mn-ea"/>
              </a:rPr>
              <a:t>一阶方法</a:t>
            </a:r>
            <a:endParaRPr lang="en-US" altLang="zh-CN" sz="2000" b="1">
              <a:solidFill>
                <a:schemeClr val="accent1"/>
              </a:solidFill>
              <a:latin typeface="+mn-ea"/>
            </a:endParaRPr>
          </a:p>
          <a:p>
            <a:r>
              <a:rPr lang="zh-CN" altLang="en-US" sz="2000">
                <a:latin typeface="+mn-ea"/>
              </a:rPr>
              <a:t>检测速度快，但检测准确性较低</a:t>
            </a:r>
            <a:endParaRPr lang="en-US" altLang="zh-CN" sz="2000" dirty="0">
              <a:latin typeface="+mn-ea"/>
            </a:endParaRPr>
          </a:p>
        </p:txBody>
      </p:sp>
      <p:cxnSp>
        <p:nvCxnSpPr>
          <p:cNvPr id="15" name="直接箭头连接符 14">
            <a:extLst>
              <a:ext uri="{FF2B5EF4-FFF2-40B4-BE49-F238E27FC236}">
                <a16:creationId xmlns:a16="http://schemas.microsoft.com/office/drawing/2014/main" id="{0F8DDC8E-9BD9-41BC-9C20-70C765CD4733}"/>
              </a:ext>
            </a:extLst>
          </p:cNvPr>
          <p:cNvCxnSpPr>
            <a:cxnSpLocks/>
          </p:cNvCxnSpPr>
          <p:nvPr/>
        </p:nvCxnSpPr>
        <p:spPr>
          <a:xfrm>
            <a:off x="5045244" y="2189985"/>
            <a:ext cx="1313082" cy="1"/>
          </a:xfrm>
          <a:prstGeom prst="straightConnector1">
            <a:avLst/>
          </a:prstGeom>
          <a:ln w="762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EAEED539-EBE5-4679-823E-8EF5B9B6E3B8}"/>
              </a:ext>
            </a:extLst>
          </p:cNvPr>
          <p:cNvSpPr txBox="1"/>
          <p:nvPr/>
        </p:nvSpPr>
        <p:spPr>
          <a:xfrm>
            <a:off x="6416221" y="1528265"/>
            <a:ext cx="4007324" cy="1323439"/>
          </a:xfrm>
          <a:prstGeom prst="rect">
            <a:avLst/>
          </a:prstGeom>
          <a:noFill/>
        </p:spPr>
        <p:txBody>
          <a:bodyPr wrap="square" rtlCol="0">
            <a:spAutoFit/>
          </a:bodyPr>
          <a:lstStyle/>
          <a:p>
            <a:pPr indent="-342900">
              <a:buFont typeface="Wingdings" panose="05000000000000000000" pitchFamily="2" charset="2"/>
              <a:buChar char="l"/>
            </a:pPr>
            <a:r>
              <a:rPr lang="zh-CN" altLang="zh-CN" sz="2000">
                <a:latin typeface="+mn-ea"/>
              </a:rPr>
              <a:t>使用滑动窗口</a:t>
            </a:r>
            <a:r>
              <a:rPr lang="zh-CN" altLang="en-US" sz="2000">
                <a:latin typeface="+mn-ea"/>
              </a:rPr>
              <a:t>进行区域选择</a:t>
            </a:r>
            <a:endParaRPr lang="en-US" altLang="zh-CN" sz="2000">
              <a:latin typeface="+mn-ea"/>
            </a:endParaRPr>
          </a:p>
          <a:p>
            <a:r>
              <a:rPr lang="zh-CN" altLang="en-US" sz="2000">
                <a:latin typeface="+mn-ea"/>
              </a:rPr>
              <a:t>生成</a:t>
            </a:r>
            <a:r>
              <a:rPr lang="zh-CN" altLang="zh-CN" sz="2000">
                <a:latin typeface="+mn-ea"/>
              </a:rPr>
              <a:t>无效区域过多，时间复杂度高</a:t>
            </a:r>
            <a:endParaRPr lang="en-US" altLang="zh-CN" sz="2000">
              <a:latin typeface="+mn-ea"/>
            </a:endParaRPr>
          </a:p>
          <a:p>
            <a:pPr indent="-342900">
              <a:buFont typeface="Wingdings" panose="05000000000000000000" pitchFamily="2" charset="2"/>
              <a:buChar char="l"/>
            </a:pPr>
            <a:r>
              <a:rPr lang="zh-CN" altLang="zh-CN" sz="2000">
                <a:latin typeface="+mn-ea"/>
              </a:rPr>
              <a:t>手工设计的特征鲁棒性</a:t>
            </a:r>
            <a:r>
              <a:rPr lang="zh-CN" altLang="en-US" sz="2000">
                <a:latin typeface="+mn-ea"/>
              </a:rPr>
              <a:t>不高</a:t>
            </a:r>
            <a:endParaRPr lang="en-US" altLang="zh-CN" sz="2000">
              <a:latin typeface="+mn-ea"/>
            </a:endParaRPr>
          </a:p>
          <a:p>
            <a:r>
              <a:rPr lang="zh-CN" altLang="zh-CN" sz="2000">
                <a:latin typeface="+mn-ea"/>
              </a:rPr>
              <a:t>只能对特定情况下的目标</a:t>
            </a:r>
            <a:r>
              <a:rPr lang="zh-CN" altLang="en-US" sz="2000">
                <a:latin typeface="+mn-ea"/>
              </a:rPr>
              <a:t>进行</a:t>
            </a:r>
            <a:r>
              <a:rPr lang="zh-CN" altLang="zh-CN" sz="2000">
                <a:latin typeface="+mn-ea"/>
              </a:rPr>
              <a:t>识别</a:t>
            </a:r>
            <a:endParaRPr lang="en-US" altLang="zh-CN" sz="2000" b="1" dirty="0">
              <a:latin typeface="+mn-ea"/>
            </a:endParaRPr>
          </a:p>
        </p:txBody>
      </p:sp>
      <p:sp>
        <p:nvSpPr>
          <p:cNvPr id="4" name="灯片编号占位符 3">
            <a:extLst>
              <a:ext uri="{FF2B5EF4-FFF2-40B4-BE49-F238E27FC236}">
                <a16:creationId xmlns:a16="http://schemas.microsoft.com/office/drawing/2014/main" id="{F349221E-C648-49F5-8FF4-56D20893B252}"/>
              </a:ext>
            </a:extLst>
          </p:cNvPr>
          <p:cNvSpPr>
            <a:spLocks noGrp="1"/>
          </p:cNvSpPr>
          <p:nvPr>
            <p:ph type="sldNum" sz="quarter" idx="12"/>
          </p:nvPr>
        </p:nvSpPr>
        <p:spPr/>
        <p:txBody>
          <a:bodyPr/>
          <a:lstStyle/>
          <a:p>
            <a:fld id="{9EADF04C-F54D-494E-A290-9C7FE9B83CEA}" type="slidenum">
              <a:rPr lang="zh-CN" altLang="en-US" smtClean="0"/>
              <a:t>5</a:t>
            </a:fld>
            <a:endParaRPr lang="zh-CN" altLang="en-US"/>
          </a:p>
        </p:txBody>
      </p:sp>
    </p:spTree>
    <p:extLst>
      <p:ext uri="{BB962C8B-B14F-4D97-AF65-F5344CB8AC3E}">
        <p14:creationId xmlns:p14="http://schemas.microsoft.com/office/powerpoint/2010/main" val="568375974"/>
      </p:ext>
    </p:extLst>
  </p:cSld>
  <p:clrMapOvr>
    <a:masterClrMapping/>
  </p:clrMapOvr>
  <mc:AlternateContent xmlns:mc="http://schemas.openxmlformats.org/markup-compatibility/2006">
    <mc:Choice xmlns:p14="http://schemas.microsoft.com/office/powerpoint/2010/main" Requires="p14">
      <p:transition spd="slow" p14:dur="2000" advTm="55805"/>
    </mc:Choice>
    <mc:Fallback>
      <p:transition spd="slow" advTm="5580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031325"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本文工作</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8146FE84-0DDC-41B2-977F-B3304D2B669C}"/>
              </a:ext>
            </a:extLst>
          </p:cNvPr>
          <p:cNvSpPr/>
          <p:nvPr/>
        </p:nvSpPr>
        <p:spPr>
          <a:xfrm>
            <a:off x="1347518" y="1874728"/>
            <a:ext cx="7392445" cy="3108543"/>
          </a:xfrm>
          <a:prstGeom prst="rect">
            <a:avLst/>
          </a:prstGeom>
        </p:spPr>
        <p:txBody>
          <a:bodyPr wrap="square">
            <a:spAutoFit/>
          </a:bodyPr>
          <a:lstStyle/>
          <a:p>
            <a:pPr marL="514350" indent="-514350">
              <a:buFont typeface="+mj-lt"/>
              <a:buAutoNum type="arabicPeriod"/>
            </a:pPr>
            <a:r>
              <a:rPr lang="zh-CN" altLang="zh-CN" sz="2800">
                <a:latin typeface="+mn-ea"/>
              </a:rPr>
              <a:t>获取、筛选和标注电子价签数据集</a:t>
            </a:r>
            <a:endParaRPr lang="en-US" altLang="zh-CN" sz="2800">
              <a:latin typeface="+mn-ea"/>
            </a:endParaRPr>
          </a:p>
          <a:p>
            <a:pPr marL="514350" indent="-514350">
              <a:buFont typeface="+mj-lt"/>
              <a:buAutoNum type="arabicPeriod"/>
            </a:pPr>
            <a:endParaRPr lang="en-US" altLang="zh-CN" sz="2800">
              <a:latin typeface="+mn-ea"/>
            </a:endParaRPr>
          </a:p>
          <a:p>
            <a:pPr marL="514350" indent="-514350">
              <a:buFont typeface="+mj-lt"/>
              <a:buAutoNum type="arabicPeriod"/>
            </a:pPr>
            <a:r>
              <a:rPr lang="zh-CN" altLang="zh-CN" sz="2800">
                <a:latin typeface="+mn-ea"/>
              </a:rPr>
              <a:t>根据需求设计合适的电子价签检测系统</a:t>
            </a:r>
            <a:endParaRPr lang="en-US" altLang="zh-CN" sz="2800">
              <a:latin typeface="+mn-ea"/>
            </a:endParaRPr>
          </a:p>
          <a:p>
            <a:pPr marL="514350" indent="-514350">
              <a:buFont typeface="+mj-lt"/>
              <a:buAutoNum type="arabicPeriod"/>
            </a:pPr>
            <a:endParaRPr lang="en-US" altLang="zh-CN" sz="2800">
              <a:latin typeface="+mn-ea"/>
            </a:endParaRPr>
          </a:p>
          <a:p>
            <a:pPr marL="514350" indent="-514350">
              <a:buFont typeface="+mj-lt"/>
              <a:buAutoNum type="arabicPeriod"/>
            </a:pPr>
            <a:r>
              <a:rPr lang="zh-CN" altLang="zh-CN" sz="2800">
                <a:latin typeface="+mn-ea"/>
              </a:rPr>
              <a:t>融合多特征图进行预测</a:t>
            </a:r>
            <a:endParaRPr lang="en-US" altLang="zh-CN" sz="2800">
              <a:latin typeface="+mn-ea"/>
            </a:endParaRPr>
          </a:p>
          <a:p>
            <a:pPr marL="514350" indent="-514350">
              <a:buFont typeface="+mj-lt"/>
              <a:buAutoNum type="arabicPeriod"/>
            </a:pPr>
            <a:endParaRPr lang="en-US" altLang="zh-CN" sz="2800">
              <a:latin typeface="+mn-ea"/>
            </a:endParaRPr>
          </a:p>
          <a:p>
            <a:pPr marL="514350" indent="-514350">
              <a:buFont typeface="+mj-lt"/>
              <a:buAutoNum type="arabicPeriod"/>
            </a:pPr>
            <a:r>
              <a:rPr lang="zh-CN" altLang="zh-CN" sz="2800">
                <a:latin typeface="+mn-ea"/>
              </a:rPr>
              <a:t>引入注意力</a:t>
            </a:r>
            <a:r>
              <a:rPr lang="zh-CN" altLang="en-US" sz="2800">
                <a:latin typeface="+mn-ea"/>
              </a:rPr>
              <a:t>模块</a:t>
            </a:r>
            <a:r>
              <a:rPr lang="zh-CN" altLang="zh-CN" sz="2800">
                <a:latin typeface="+mn-ea"/>
              </a:rPr>
              <a:t>进行预测</a:t>
            </a:r>
            <a:endParaRPr lang="zh-CN" altLang="en-US" sz="2800">
              <a:latin typeface="+mn-ea"/>
            </a:endParaRPr>
          </a:p>
        </p:txBody>
      </p:sp>
      <p:sp>
        <p:nvSpPr>
          <p:cNvPr id="4" name="灯片编号占位符 3">
            <a:extLst>
              <a:ext uri="{FF2B5EF4-FFF2-40B4-BE49-F238E27FC236}">
                <a16:creationId xmlns:a16="http://schemas.microsoft.com/office/drawing/2014/main" id="{8E8FDE26-131B-47FC-B8B4-086C2E921155}"/>
              </a:ext>
            </a:extLst>
          </p:cNvPr>
          <p:cNvSpPr>
            <a:spLocks noGrp="1"/>
          </p:cNvSpPr>
          <p:nvPr>
            <p:ph type="sldNum" sz="quarter" idx="12"/>
          </p:nvPr>
        </p:nvSpPr>
        <p:spPr/>
        <p:txBody>
          <a:bodyPr/>
          <a:lstStyle/>
          <a:p>
            <a:fld id="{9EADF04C-F54D-494E-A290-9C7FE9B83CEA}" type="slidenum">
              <a:rPr lang="zh-CN" altLang="en-US" smtClean="0"/>
              <a:t>6</a:t>
            </a:fld>
            <a:endParaRPr lang="zh-CN" altLang="en-US"/>
          </a:p>
        </p:txBody>
      </p:sp>
    </p:spTree>
    <p:extLst>
      <p:ext uri="{BB962C8B-B14F-4D97-AF65-F5344CB8AC3E}">
        <p14:creationId xmlns:p14="http://schemas.microsoft.com/office/powerpoint/2010/main" val="1992220627"/>
      </p:ext>
    </p:extLst>
  </p:cSld>
  <p:clrMapOvr>
    <a:masterClrMapping/>
  </p:clrMapOvr>
  <mc:AlternateContent xmlns:mc="http://schemas.openxmlformats.org/markup-compatibility/2006">
    <mc:Choice xmlns:p14="http://schemas.microsoft.com/office/powerpoint/2010/main" Requires="p14">
      <p:transition spd="slow" p14:dur="2000" advTm="15519"/>
    </mc:Choice>
    <mc:Fallback>
      <p:transition spd="slow" advTm="15519"/>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492990"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准备数据集</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C9BE8E36-4336-45CD-A903-D475EDCC790F}"/>
              </a:ext>
            </a:extLst>
          </p:cNvPr>
          <p:cNvPicPr>
            <a:picLocks noChangeAspect="1"/>
          </p:cNvPicPr>
          <p:nvPr/>
        </p:nvPicPr>
        <p:blipFill rotWithShape="1">
          <a:blip r:embed="rId4">
            <a:extLst>
              <a:ext uri="{28A0092B-C50C-407E-A947-70E740481C1C}">
                <a14:useLocalDpi xmlns:a14="http://schemas.microsoft.com/office/drawing/2010/main" val="0"/>
              </a:ext>
            </a:extLst>
          </a:blip>
          <a:srcRect r="25517"/>
          <a:stretch/>
        </p:blipFill>
        <p:spPr>
          <a:xfrm>
            <a:off x="458173" y="1864046"/>
            <a:ext cx="3827185" cy="4281926"/>
          </a:xfrm>
          <a:prstGeom prst="rect">
            <a:avLst/>
          </a:prstGeom>
        </p:spPr>
      </p:pic>
      <p:pic>
        <p:nvPicPr>
          <p:cNvPr id="3" name="图片 2">
            <a:extLst>
              <a:ext uri="{FF2B5EF4-FFF2-40B4-BE49-F238E27FC236}">
                <a16:creationId xmlns:a16="http://schemas.microsoft.com/office/drawing/2014/main" id="{786F216E-1B8D-4963-BEE7-7BF9B82CC5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65027" y="1864049"/>
            <a:ext cx="7668800" cy="4281923"/>
          </a:xfrm>
          <a:prstGeom prst="rect">
            <a:avLst/>
          </a:prstGeom>
        </p:spPr>
      </p:pic>
      <p:sp>
        <p:nvSpPr>
          <p:cNvPr id="7" name="矩形 6">
            <a:extLst>
              <a:ext uri="{FF2B5EF4-FFF2-40B4-BE49-F238E27FC236}">
                <a16:creationId xmlns:a16="http://schemas.microsoft.com/office/drawing/2014/main" id="{B0AF9E03-3AF1-4A6D-A7C4-5DFD8528FFBE}"/>
              </a:ext>
            </a:extLst>
          </p:cNvPr>
          <p:cNvSpPr/>
          <p:nvPr/>
        </p:nvSpPr>
        <p:spPr>
          <a:xfrm>
            <a:off x="1347518" y="1127516"/>
            <a:ext cx="7205819" cy="523220"/>
          </a:xfrm>
          <a:prstGeom prst="rect">
            <a:avLst/>
          </a:prstGeom>
        </p:spPr>
        <p:txBody>
          <a:bodyPr wrap="square">
            <a:spAutoFit/>
          </a:bodyPr>
          <a:lstStyle/>
          <a:p>
            <a:r>
              <a:rPr lang="en-US" altLang="zh-CN" sz="2800" kern="100">
                <a:latin typeface="Times New Roman" panose="02020603050405020304" pitchFamily="18" charset="0"/>
              </a:rPr>
              <a:t>xml</a:t>
            </a:r>
            <a:r>
              <a:rPr lang="zh-CN" altLang="zh-CN" sz="2800" kern="100">
                <a:latin typeface="Times New Roman" panose="02020603050405020304" pitchFamily="18" charset="0"/>
                <a:cs typeface="Times New Roman" panose="02020603050405020304" pitchFamily="18" charset="0"/>
              </a:rPr>
              <a:t>文件中</a:t>
            </a:r>
            <a:r>
              <a:rPr lang="zh-CN" altLang="en-US" sz="2800" kern="100">
                <a:latin typeface="Times New Roman" panose="02020603050405020304" pitchFamily="18" charset="0"/>
                <a:cs typeface="Times New Roman" panose="02020603050405020304" pitchFamily="18" charset="0"/>
              </a:rPr>
              <a:t>记录了检测对象类别、坐标等信息</a:t>
            </a:r>
            <a:endParaRPr lang="zh-CN" altLang="en-US" sz="2800">
              <a:latin typeface="Times New Roman" panose="02020603050405020304" pitchFamily="18" charset="0"/>
            </a:endParaRPr>
          </a:p>
        </p:txBody>
      </p:sp>
      <p:sp>
        <p:nvSpPr>
          <p:cNvPr id="4" name="灯片编号占位符 3">
            <a:extLst>
              <a:ext uri="{FF2B5EF4-FFF2-40B4-BE49-F238E27FC236}">
                <a16:creationId xmlns:a16="http://schemas.microsoft.com/office/drawing/2014/main" id="{4AEE94D3-63D8-43E6-B8CB-96D58682679F}"/>
              </a:ext>
            </a:extLst>
          </p:cNvPr>
          <p:cNvSpPr>
            <a:spLocks noGrp="1"/>
          </p:cNvSpPr>
          <p:nvPr>
            <p:ph type="sldNum" sz="quarter" idx="12"/>
          </p:nvPr>
        </p:nvSpPr>
        <p:spPr/>
        <p:txBody>
          <a:bodyPr/>
          <a:lstStyle/>
          <a:p>
            <a:fld id="{9EADF04C-F54D-494E-A290-9C7FE9B83CEA}" type="slidenum">
              <a:rPr lang="zh-CN" altLang="en-US" smtClean="0"/>
              <a:t>7</a:t>
            </a:fld>
            <a:endParaRPr lang="zh-CN" altLang="en-US"/>
          </a:p>
        </p:txBody>
      </p:sp>
    </p:spTree>
    <p:extLst>
      <p:ext uri="{BB962C8B-B14F-4D97-AF65-F5344CB8AC3E}">
        <p14:creationId xmlns:p14="http://schemas.microsoft.com/office/powerpoint/2010/main" val="725369014"/>
      </p:ext>
    </p:extLst>
  </p:cSld>
  <p:clrMapOvr>
    <a:masterClrMapping/>
  </p:clrMapOvr>
  <mc:AlternateContent xmlns:mc="http://schemas.openxmlformats.org/markup-compatibility/2006">
    <mc:Choice xmlns:p14="http://schemas.microsoft.com/office/powerpoint/2010/main" Requires="p14">
      <p:transition spd="slow" p14:dur="2000" advTm="18261"/>
    </mc:Choice>
    <mc:Fallback>
      <p:transition spd="slow" advTm="18261"/>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2492990"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准备数据集</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aphicFrame>
        <p:nvGraphicFramePr>
          <p:cNvPr id="19" name="图表 18">
            <a:extLst>
              <a:ext uri="{FF2B5EF4-FFF2-40B4-BE49-F238E27FC236}">
                <a16:creationId xmlns:a16="http://schemas.microsoft.com/office/drawing/2014/main" id="{CFCB67A2-11A8-499F-8443-DBB062264F7C}"/>
              </a:ext>
            </a:extLst>
          </p:cNvPr>
          <p:cNvGraphicFramePr/>
          <p:nvPr>
            <p:extLst>
              <p:ext uri="{D42A27DB-BD31-4B8C-83A1-F6EECF244321}">
                <p14:modId xmlns:p14="http://schemas.microsoft.com/office/powerpoint/2010/main" val="2887210823"/>
              </p:ext>
            </p:extLst>
          </p:nvPr>
        </p:nvGraphicFramePr>
        <p:xfrm>
          <a:off x="1245803" y="1902461"/>
          <a:ext cx="8963500" cy="4645877"/>
        </p:xfrm>
        <a:graphic>
          <a:graphicData uri="http://schemas.openxmlformats.org/drawingml/2006/chart">
            <c:chart xmlns:c="http://schemas.openxmlformats.org/drawingml/2006/chart" xmlns:r="http://schemas.openxmlformats.org/officeDocument/2006/relationships" r:id="rId4"/>
          </a:graphicData>
        </a:graphic>
      </p:graphicFrame>
      <p:sp>
        <p:nvSpPr>
          <p:cNvPr id="20" name="矩形 19">
            <a:extLst>
              <a:ext uri="{FF2B5EF4-FFF2-40B4-BE49-F238E27FC236}">
                <a16:creationId xmlns:a16="http://schemas.microsoft.com/office/drawing/2014/main" id="{49CD5449-9C5D-4A35-AF49-9EFDD187C7AE}"/>
              </a:ext>
            </a:extLst>
          </p:cNvPr>
          <p:cNvSpPr/>
          <p:nvPr/>
        </p:nvSpPr>
        <p:spPr>
          <a:xfrm>
            <a:off x="1347518" y="1040477"/>
            <a:ext cx="7725192" cy="954107"/>
          </a:xfrm>
          <a:prstGeom prst="rect">
            <a:avLst/>
          </a:prstGeom>
        </p:spPr>
        <p:txBody>
          <a:bodyPr wrap="none">
            <a:spAutoFit/>
          </a:bodyPr>
          <a:lstStyle/>
          <a:p>
            <a:r>
              <a:rPr lang="zh-CN" altLang="zh-CN" sz="2800">
                <a:latin typeface="+mn-ea"/>
              </a:rPr>
              <a:t>获取、筛选和标注电子价签数据集</a:t>
            </a:r>
            <a:r>
              <a:rPr lang="zh-CN" altLang="en-US" sz="2800">
                <a:latin typeface="+mn-ea"/>
              </a:rPr>
              <a:t>，工作量巨大</a:t>
            </a:r>
            <a:endParaRPr lang="en-US" altLang="zh-CN" sz="2800">
              <a:latin typeface="+mn-ea"/>
            </a:endParaRPr>
          </a:p>
          <a:p>
            <a:r>
              <a:rPr lang="zh-CN" altLang="en-US" sz="2800">
                <a:latin typeface="+mn-ea"/>
              </a:rPr>
              <a:t>数据集总共包含</a:t>
            </a:r>
            <a:r>
              <a:rPr lang="en-US" altLang="zh-CN" sz="2800">
                <a:latin typeface="+mn-ea"/>
              </a:rPr>
              <a:t>14713</a:t>
            </a:r>
            <a:r>
              <a:rPr lang="zh-CN" altLang="en-US" sz="2800">
                <a:latin typeface="+mn-ea"/>
              </a:rPr>
              <a:t>张电子价签图片</a:t>
            </a:r>
          </a:p>
        </p:txBody>
      </p:sp>
      <p:sp>
        <p:nvSpPr>
          <p:cNvPr id="3" name="灯片编号占位符 2">
            <a:extLst>
              <a:ext uri="{FF2B5EF4-FFF2-40B4-BE49-F238E27FC236}">
                <a16:creationId xmlns:a16="http://schemas.microsoft.com/office/drawing/2014/main" id="{C55291E3-2851-4D5C-9FBF-3923C9FEE55A}"/>
              </a:ext>
            </a:extLst>
          </p:cNvPr>
          <p:cNvSpPr>
            <a:spLocks noGrp="1"/>
          </p:cNvSpPr>
          <p:nvPr>
            <p:ph type="sldNum" sz="quarter" idx="12"/>
          </p:nvPr>
        </p:nvSpPr>
        <p:spPr/>
        <p:txBody>
          <a:bodyPr/>
          <a:lstStyle/>
          <a:p>
            <a:fld id="{9EADF04C-F54D-494E-A290-9C7FE9B83CEA}" type="slidenum">
              <a:rPr lang="zh-CN" altLang="en-US" smtClean="0"/>
              <a:t>8</a:t>
            </a:fld>
            <a:endParaRPr lang="zh-CN" altLang="en-US"/>
          </a:p>
        </p:txBody>
      </p:sp>
    </p:spTree>
    <p:extLst>
      <p:ext uri="{BB962C8B-B14F-4D97-AF65-F5344CB8AC3E}">
        <p14:creationId xmlns:p14="http://schemas.microsoft.com/office/powerpoint/2010/main" val="2375182372"/>
      </p:ext>
    </p:extLst>
  </p:cSld>
  <p:clrMapOvr>
    <a:masterClrMapping/>
  </p:clrMapOvr>
  <mc:AlternateContent xmlns:mc="http://schemas.openxmlformats.org/markup-compatibility/2006">
    <mc:Choice xmlns:p14="http://schemas.microsoft.com/office/powerpoint/2010/main" Requires="p14">
      <p:transition spd="slow" p14:dur="2000" advTm="27712"/>
    </mc:Choice>
    <mc:Fallback>
      <p:transition spd="slow" advTm="2771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
            <a:extLst>
              <a:ext uri="{FF2B5EF4-FFF2-40B4-BE49-F238E27FC236}">
                <a16:creationId xmlns:a16="http://schemas.microsoft.com/office/drawing/2014/main" id="{CD296C5A-7D6F-48CE-A78D-54FDE4F45848}"/>
              </a:ext>
            </a:extLst>
          </p:cNvPr>
          <p:cNvPicPr/>
          <p:nvPr/>
        </p:nvPicPr>
        <p:blipFill rotWithShape="1">
          <a:blip r:embed="rId3"/>
          <a:srcRect l="10160" t="9478" r="8732"/>
          <a:stretch/>
        </p:blipFill>
        <p:spPr>
          <a:xfrm>
            <a:off x="0" y="55896"/>
            <a:ext cx="1347518" cy="1076704"/>
          </a:xfrm>
          <a:prstGeom prst="rect">
            <a:avLst/>
          </a:prstGeom>
          <a:ln>
            <a:noFill/>
          </a:ln>
        </p:spPr>
      </p:pic>
      <p:sp>
        <p:nvSpPr>
          <p:cNvPr id="33" name="文本框 32">
            <a:extLst>
              <a:ext uri="{FF2B5EF4-FFF2-40B4-BE49-F238E27FC236}">
                <a16:creationId xmlns:a16="http://schemas.microsoft.com/office/drawing/2014/main" id="{FE9A79F0-9BA6-410F-AED3-1C13D582F4DC}"/>
              </a:ext>
            </a:extLst>
          </p:cNvPr>
          <p:cNvSpPr txBox="1"/>
          <p:nvPr/>
        </p:nvSpPr>
        <p:spPr>
          <a:xfrm>
            <a:off x="1245803" y="210453"/>
            <a:ext cx="5724644" cy="646331"/>
          </a:xfrm>
          <a:prstGeom prst="rect">
            <a:avLst/>
          </a:prstGeom>
          <a:noFill/>
        </p:spPr>
        <p:txBody>
          <a:bodyPr wrap="none" rtlCol="0">
            <a:spAutoFit/>
          </a:bodyPr>
          <a:lstStyle/>
          <a:p>
            <a:r>
              <a:rPr lang="zh-CN" altLang="en-US" sz="3600">
                <a:latin typeface="黑体" panose="02010609060101010101" pitchFamily="49" charset="-122"/>
                <a:ea typeface="黑体" panose="02010609060101010101" pitchFamily="49" charset="-122"/>
              </a:rPr>
              <a:t>小尺度、高密度的目标检测</a:t>
            </a:r>
            <a:endParaRPr lang="zh-CN" altLang="en-US" sz="3600" dirty="0">
              <a:latin typeface="黑体" panose="02010609060101010101" pitchFamily="49" charset="-122"/>
              <a:ea typeface="黑体" panose="02010609060101010101" pitchFamily="49" charset="-122"/>
            </a:endParaRPr>
          </a:p>
        </p:txBody>
      </p:sp>
      <p:cxnSp>
        <p:nvCxnSpPr>
          <p:cNvPr id="34" name="直接连接符 33">
            <a:extLst>
              <a:ext uri="{FF2B5EF4-FFF2-40B4-BE49-F238E27FC236}">
                <a16:creationId xmlns:a16="http://schemas.microsoft.com/office/drawing/2014/main" id="{DB015091-B442-4FD7-BAD1-8B70F2D84899}"/>
              </a:ext>
            </a:extLst>
          </p:cNvPr>
          <p:cNvCxnSpPr>
            <a:cxnSpLocks/>
          </p:cNvCxnSpPr>
          <p:nvPr/>
        </p:nvCxnSpPr>
        <p:spPr>
          <a:xfrm>
            <a:off x="1347518" y="914205"/>
            <a:ext cx="8365469"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 name="内容占位符 2">
            <a:extLst>
              <a:ext uri="{FF2B5EF4-FFF2-40B4-BE49-F238E27FC236}">
                <a16:creationId xmlns:a16="http://schemas.microsoft.com/office/drawing/2014/main" id="{F0A589AE-F692-4883-8955-3F020EC733E1}"/>
              </a:ext>
            </a:extLst>
          </p:cNvPr>
          <p:cNvSpPr>
            <a:spLocks noGrp="1"/>
          </p:cNvSpPr>
          <p:nvPr>
            <p:ph idx="1"/>
          </p:nvPr>
        </p:nvSpPr>
        <p:spPr>
          <a:xfrm>
            <a:off x="1347518" y="1820840"/>
            <a:ext cx="7030938" cy="3628876"/>
          </a:xfrm>
        </p:spPr>
        <p:txBody>
          <a:bodyPr>
            <a:normAutofit lnSpcReduction="10000"/>
          </a:bodyPr>
          <a:lstStyle/>
          <a:p>
            <a:pPr marL="0" indent="0">
              <a:buNone/>
            </a:pPr>
            <a:r>
              <a:rPr lang="zh-CN" altLang="en-US">
                <a:latin typeface="Times New Roman" panose="02020603050405020304" pitchFamily="18" charset="0"/>
              </a:rPr>
              <a:t>针对电子价签数据集小尺度、高密度的特点</a:t>
            </a:r>
            <a:endParaRPr lang="en-US" altLang="zh-CN">
              <a:latin typeface="Times New Roman" panose="02020603050405020304" pitchFamily="18" charset="0"/>
            </a:endParaRPr>
          </a:p>
          <a:p>
            <a:pPr marL="0" indent="0">
              <a:buNone/>
            </a:pPr>
            <a:r>
              <a:rPr lang="zh-CN" altLang="en-US">
                <a:latin typeface="Times New Roman" panose="02020603050405020304" pitchFamily="18" charset="0"/>
              </a:rPr>
              <a:t>基于</a:t>
            </a:r>
            <a:r>
              <a:rPr lang="en-US" altLang="zh-CN">
                <a:latin typeface="Times New Roman" panose="02020603050405020304" pitchFamily="18" charset="0"/>
              </a:rPr>
              <a:t>SSD</a:t>
            </a:r>
            <a:r>
              <a:rPr lang="zh-CN" altLang="en-US">
                <a:latin typeface="Times New Roman" panose="02020603050405020304" pitchFamily="18" charset="0"/>
              </a:rPr>
              <a:t>模型提出了新的目标检测方法：</a:t>
            </a:r>
            <a:endParaRPr lang="en-US" altLang="zh-CN">
              <a:latin typeface="Times New Roman" panose="02020603050405020304" pitchFamily="18" charset="0"/>
            </a:endParaRPr>
          </a:p>
          <a:p>
            <a:pPr marL="0" indent="0">
              <a:buNone/>
            </a:pPr>
            <a:endParaRPr lang="en-US" altLang="zh-CN" sz="2400" dirty="0">
              <a:latin typeface="Times New Roman" panose="02020603050405020304" pitchFamily="18" charset="0"/>
            </a:endParaRPr>
          </a:p>
          <a:p>
            <a:pPr marL="457200" indent="-457200">
              <a:buFont typeface="+mj-lt"/>
              <a:buAutoNum type="arabicPeriod"/>
            </a:pPr>
            <a:r>
              <a:rPr lang="zh-CN" altLang="en-US">
                <a:latin typeface="Times New Roman" panose="02020603050405020304" pitchFamily="18" charset="0"/>
              </a:rPr>
              <a:t>新的</a:t>
            </a:r>
            <a:r>
              <a:rPr lang="zh-CN" altLang="en-US" b="1">
                <a:solidFill>
                  <a:schemeClr val="accent1"/>
                </a:solidFill>
                <a:latin typeface="Times New Roman" panose="02020603050405020304" pitchFamily="18" charset="0"/>
              </a:rPr>
              <a:t>特征融合方法</a:t>
            </a:r>
            <a:endParaRPr lang="en-US" altLang="zh-CN" b="1">
              <a:solidFill>
                <a:schemeClr val="accent1"/>
              </a:solidFill>
              <a:latin typeface="Times New Roman" panose="02020603050405020304" pitchFamily="18" charset="0"/>
            </a:endParaRPr>
          </a:p>
          <a:p>
            <a:pPr marL="0" indent="0">
              <a:buNone/>
            </a:pPr>
            <a:r>
              <a:rPr lang="zh-CN" altLang="en-US" sz="2400">
                <a:latin typeface="Times New Roman" panose="02020603050405020304" pitchFamily="18" charset="0"/>
              </a:rPr>
              <a:t>有效提升对小尺度、高密度对象的检测精度</a:t>
            </a:r>
            <a:endParaRPr lang="en-US" altLang="zh-CN" sz="2400">
              <a:latin typeface="Times New Roman" panose="02020603050405020304" pitchFamily="18" charset="0"/>
            </a:endParaRPr>
          </a:p>
          <a:p>
            <a:pPr marL="0" indent="0">
              <a:buNone/>
            </a:pPr>
            <a:endParaRPr lang="en-US" altLang="zh-CN" sz="2400" dirty="0">
              <a:latin typeface="Times New Roman" panose="02020603050405020304" pitchFamily="18" charset="0"/>
            </a:endParaRPr>
          </a:p>
          <a:p>
            <a:pPr marL="457200" indent="-457200">
              <a:buFont typeface="+mj-lt"/>
              <a:buAutoNum type="arabicPeriod" startAt="2"/>
            </a:pPr>
            <a:r>
              <a:rPr lang="zh-CN" altLang="en-US">
                <a:latin typeface="Times New Roman" panose="02020603050405020304" pitchFamily="18" charset="0"/>
              </a:rPr>
              <a:t>引入</a:t>
            </a:r>
            <a:r>
              <a:rPr lang="zh-CN" altLang="en-US" b="1">
                <a:solidFill>
                  <a:schemeClr val="accent1"/>
                </a:solidFill>
                <a:latin typeface="Times New Roman" panose="02020603050405020304" pitchFamily="18" charset="0"/>
              </a:rPr>
              <a:t>注意力机制</a:t>
            </a:r>
            <a:endParaRPr lang="en-US" altLang="zh-CN" b="1">
              <a:solidFill>
                <a:schemeClr val="accent1"/>
              </a:solidFill>
              <a:latin typeface="Times New Roman" panose="02020603050405020304" pitchFamily="18" charset="0"/>
            </a:endParaRPr>
          </a:p>
          <a:p>
            <a:pPr marL="0" indent="0">
              <a:buNone/>
            </a:pPr>
            <a:r>
              <a:rPr lang="zh-CN" altLang="en-US" sz="2400">
                <a:latin typeface="Times New Roman" panose="02020603050405020304" pitchFamily="18" charset="0"/>
              </a:rPr>
              <a:t>进一步提升了对小尺度目标的检测准确性</a:t>
            </a:r>
            <a:endParaRPr lang="en-US" altLang="zh-CN" sz="2400">
              <a:latin typeface="Times New Roman" panose="02020603050405020304" pitchFamily="18" charset="0"/>
            </a:endParaRPr>
          </a:p>
        </p:txBody>
      </p:sp>
      <p:sp>
        <p:nvSpPr>
          <p:cNvPr id="3" name="灯片编号占位符 2">
            <a:extLst>
              <a:ext uri="{FF2B5EF4-FFF2-40B4-BE49-F238E27FC236}">
                <a16:creationId xmlns:a16="http://schemas.microsoft.com/office/drawing/2014/main" id="{FD09515F-34F5-4C46-B05B-12151BF47593}"/>
              </a:ext>
            </a:extLst>
          </p:cNvPr>
          <p:cNvSpPr>
            <a:spLocks noGrp="1"/>
          </p:cNvSpPr>
          <p:nvPr>
            <p:ph type="sldNum" sz="quarter" idx="12"/>
          </p:nvPr>
        </p:nvSpPr>
        <p:spPr/>
        <p:txBody>
          <a:bodyPr/>
          <a:lstStyle/>
          <a:p>
            <a:fld id="{9EADF04C-F54D-494E-A290-9C7FE9B83CEA}" type="slidenum">
              <a:rPr lang="zh-CN" altLang="en-US" smtClean="0"/>
              <a:t>9</a:t>
            </a:fld>
            <a:endParaRPr lang="zh-CN" altLang="en-US"/>
          </a:p>
        </p:txBody>
      </p:sp>
    </p:spTree>
    <p:extLst>
      <p:ext uri="{BB962C8B-B14F-4D97-AF65-F5344CB8AC3E}">
        <p14:creationId xmlns:p14="http://schemas.microsoft.com/office/powerpoint/2010/main" val="2136333074"/>
      </p:ext>
    </p:extLst>
  </p:cSld>
  <p:clrMapOvr>
    <a:masterClrMapping/>
  </p:clrMapOvr>
  <mc:AlternateContent xmlns:mc="http://schemas.openxmlformats.org/markup-compatibility/2006">
    <mc:Choice xmlns:p14="http://schemas.microsoft.com/office/powerpoint/2010/main" Requires="p14">
      <p:transition spd="slow" p14:dur="2000" advTm="24008"/>
    </mc:Choice>
    <mc:Fallback>
      <p:transition spd="slow" advTm="24008"/>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3775</TotalTime>
  <Words>2429</Words>
  <Application>Microsoft Office PowerPoint</Application>
  <PresentationFormat>宽屏</PresentationFormat>
  <Paragraphs>291</Paragraphs>
  <Slides>26</Slides>
  <Notes>26</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等线</vt:lpstr>
      <vt:lpstr>等线 Light</vt:lpstr>
      <vt:lpstr>黑体</vt:lpstr>
      <vt:lpstr>宋体</vt:lpstr>
      <vt:lpstr>微软雅黑</vt:lpstr>
      <vt:lpstr>Arial</vt:lpstr>
      <vt:lpstr>Cambria Math</vt:lpstr>
      <vt:lpstr>Times New Roman</vt:lpstr>
      <vt:lpstr>Wingdings</vt:lpstr>
      <vt:lpstr>Office 主题​​</vt:lpstr>
      <vt:lpstr>电子价签检测算法研究与系统实现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研究成果总结</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dc:creator>
  <cp:lastModifiedBy> </cp:lastModifiedBy>
  <cp:revision>73</cp:revision>
  <dcterms:created xsi:type="dcterms:W3CDTF">2020-05-19T08:06:22Z</dcterms:created>
  <dcterms:modified xsi:type="dcterms:W3CDTF">2020-05-29T02:46:41Z</dcterms:modified>
</cp:coreProperties>
</file>

<file path=docProps/thumbnail.jpeg>
</file>